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Tlab 라곰 Bold" charset="1" panose="02000600000000000000"/>
      <p:regular r:id="rId32"/>
    </p:embeddedFont>
    <p:embeddedFont>
      <p:font typeface="210 디딤고딕 Light" charset="1" panose="02020503020101020101"/>
      <p:regular r:id="rId33"/>
    </p:embeddedFont>
    <p:embeddedFont>
      <p:font typeface="210 디딤고딕 Bold" charset="1" panose="02020503020101020101"/>
      <p:regular r:id="rId34"/>
    </p:embeddedFont>
    <p:embeddedFont>
      <p:font typeface="210 디딤고딕" charset="1" panose="02020503020101020101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png" Type="http://schemas.openxmlformats.org/officeDocument/2006/relationships/image"/><Relationship Id="rId11" Target="../media/image2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8.png" Type="http://schemas.openxmlformats.org/officeDocument/2006/relationships/image"/><Relationship Id="rId7" Target="../media/image19.svg" Type="http://schemas.openxmlformats.org/officeDocument/2006/relationships/image"/><Relationship Id="rId8" Target="../media/image20.png" Type="http://schemas.openxmlformats.org/officeDocument/2006/relationships/image"/><Relationship Id="rId9" Target="../media/image2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Relationship Id="rId8" Target="../media/image2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6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7.png" Type="http://schemas.openxmlformats.org/officeDocument/2006/relationships/image"/><Relationship Id="rId7" Target="../media/image28.jpeg" Type="http://schemas.openxmlformats.org/officeDocument/2006/relationships/image"/><Relationship Id="rId8" Target="../media/image29.jpeg" Type="http://schemas.openxmlformats.org/officeDocument/2006/relationships/image"/><Relationship Id="rId9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0.png" Type="http://schemas.openxmlformats.org/officeDocument/2006/relationships/image"/><Relationship Id="rId7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12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2.png" Type="http://schemas.openxmlformats.org/officeDocument/2006/relationships/image"/><Relationship Id="rId9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42.png" Type="http://schemas.openxmlformats.org/officeDocument/2006/relationships/image"/><Relationship Id="rId7" Target="../media/image43.pn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46.png" Type="http://schemas.openxmlformats.org/officeDocument/2006/relationships/image"/><Relationship Id="rId7" Target="../media/image47.png" Type="http://schemas.openxmlformats.org/officeDocument/2006/relationships/image"/><Relationship Id="rId8" Target="../media/image48.png" Type="http://schemas.openxmlformats.org/officeDocument/2006/relationships/image"/><Relationship Id="rId9" Target="../media/image4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50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1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3.png" Type="http://schemas.openxmlformats.org/officeDocument/2006/relationships/image"/><Relationship Id="rId7" Target="../media/image5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5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5746289" y="2367251"/>
            <a:ext cx="6795423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  <a:ea typeface="Tlab 라곰 Bold"/>
              </a:rPr>
              <a:t>2024 캡스턴 디자인 최종발표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988560" y="4224547"/>
            <a:ext cx="14318968" cy="2609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99"/>
              </a:lnSpc>
            </a:pPr>
            <a:r>
              <a:rPr lang="en-US" sz="10099">
                <a:solidFill>
                  <a:srgbClr val="40352D"/>
                </a:solidFill>
                <a:ea typeface="Tlab 라곰 Bold"/>
              </a:rPr>
              <a:t>한국어 학습자를 위한 발음 유사도 분석 시스템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425968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ea typeface="210 디딤고딕 Light"/>
              </a:rPr>
              <a:t>발표자 전준표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60321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</a:rPr>
              <a:t>팀명 MINUS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391615" y="7602493"/>
            <a:ext cx="3132426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ea typeface="210 디딤고딕 Light"/>
              </a:rPr>
              <a:t>인천대학교 </a:t>
            </a:r>
          </a:p>
        </p:txBody>
      </p:sp>
      <p:sp>
        <p:nvSpPr>
          <p:cNvPr name="AutoShape 44" id="44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5" id="45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901761" y="3432586"/>
            <a:ext cx="7242239" cy="3818093"/>
            <a:chOff x="0" y="0"/>
            <a:chExt cx="908225" cy="4788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587" y="0"/>
                  </a:moveTo>
                  <a:lnTo>
                    <a:pt x="883638" y="0"/>
                  </a:lnTo>
                  <a:cubicBezTo>
                    <a:pt x="890159" y="0"/>
                    <a:pt x="896412" y="2590"/>
                    <a:pt x="901023" y="7201"/>
                  </a:cubicBezTo>
                  <a:cubicBezTo>
                    <a:pt x="905634" y="11812"/>
                    <a:pt x="908225" y="18066"/>
                    <a:pt x="908225" y="24587"/>
                  </a:cubicBezTo>
                  <a:lnTo>
                    <a:pt x="908225" y="454227"/>
                  </a:lnTo>
                  <a:cubicBezTo>
                    <a:pt x="908225" y="460748"/>
                    <a:pt x="905634" y="467002"/>
                    <a:pt x="901023" y="471613"/>
                  </a:cubicBezTo>
                  <a:cubicBezTo>
                    <a:pt x="896412" y="476224"/>
                    <a:pt x="890159" y="478814"/>
                    <a:pt x="883638" y="478814"/>
                  </a:cubicBezTo>
                  <a:lnTo>
                    <a:pt x="24587" y="478814"/>
                  </a:lnTo>
                  <a:cubicBezTo>
                    <a:pt x="11008" y="478814"/>
                    <a:pt x="0" y="467806"/>
                    <a:pt x="0" y="454227"/>
                  </a:cubicBezTo>
                  <a:lnTo>
                    <a:pt x="0" y="24587"/>
                  </a:lnTo>
                  <a:cubicBezTo>
                    <a:pt x="0" y="18066"/>
                    <a:pt x="2590" y="11812"/>
                    <a:pt x="7201" y="7201"/>
                  </a:cubicBezTo>
                  <a:cubicBezTo>
                    <a:pt x="11812" y="2590"/>
                    <a:pt x="18066" y="0"/>
                    <a:pt x="24587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599" r="0" b="-7599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468390" y="3432586"/>
            <a:ext cx="7242239" cy="3818093"/>
            <a:chOff x="0" y="0"/>
            <a:chExt cx="908225" cy="47881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587" y="0"/>
                  </a:moveTo>
                  <a:lnTo>
                    <a:pt x="883638" y="0"/>
                  </a:lnTo>
                  <a:cubicBezTo>
                    <a:pt x="890159" y="0"/>
                    <a:pt x="896412" y="2590"/>
                    <a:pt x="901023" y="7201"/>
                  </a:cubicBezTo>
                  <a:cubicBezTo>
                    <a:pt x="905634" y="11812"/>
                    <a:pt x="908225" y="18066"/>
                    <a:pt x="908225" y="24587"/>
                  </a:cubicBezTo>
                  <a:lnTo>
                    <a:pt x="908225" y="454227"/>
                  </a:lnTo>
                  <a:cubicBezTo>
                    <a:pt x="908225" y="460748"/>
                    <a:pt x="905634" y="467002"/>
                    <a:pt x="901023" y="471613"/>
                  </a:cubicBezTo>
                  <a:cubicBezTo>
                    <a:pt x="896412" y="476224"/>
                    <a:pt x="890159" y="478814"/>
                    <a:pt x="883638" y="478814"/>
                  </a:cubicBezTo>
                  <a:lnTo>
                    <a:pt x="24587" y="478814"/>
                  </a:lnTo>
                  <a:cubicBezTo>
                    <a:pt x="11008" y="478814"/>
                    <a:pt x="0" y="467806"/>
                    <a:pt x="0" y="454227"/>
                  </a:cubicBezTo>
                  <a:lnTo>
                    <a:pt x="0" y="24587"/>
                  </a:lnTo>
                  <a:cubicBezTo>
                    <a:pt x="0" y="18066"/>
                    <a:pt x="2590" y="11812"/>
                    <a:pt x="7201" y="7201"/>
                  </a:cubicBezTo>
                  <a:cubicBezTo>
                    <a:pt x="11812" y="2590"/>
                    <a:pt x="18066" y="0"/>
                    <a:pt x="24587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7745" r="0" b="-7745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유사도 결과 안내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739635" y="7726929"/>
            <a:ext cx="13457510" cy="108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367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0~100점으로 유사도 결과 표시. 점수에 따라 빨강,주황,파랑,초록으로 등급을 안내</a:t>
            </a:r>
          </a:p>
          <a:p>
            <a:pPr algn="l" marL="604519" indent="-302260" lvl="1">
              <a:lnSpc>
                <a:spcPts val="4367"/>
              </a:lnSpc>
              <a:spcBef>
                <a:spcPct val="0"/>
              </a:spcBef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재측정 OR 종료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5862994" y="4779510"/>
            <a:ext cx="2089853" cy="2089853"/>
          </a:xfrm>
          <a:custGeom>
            <a:avLst/>
            <a:gdLst/>
            <a:ahLst/>
            <a:cxnLst/>
            <a:rect r="r" b="b" t="t" l="l"/>
            <a:pathLst>
              <a:path h="2089853" w="2089853">
                <a:moveTo>
                  <a:pt x="0" y="0"/>
                </a:moveTo>
                <a:lnTo>
                  <a:pt x="2089853" y="0"/>
                </a:lnTo>
                <a:lnTo>
                  <a:pt x="2089853" y="2089853"/>
                </a:lnTo>
                <a:lnTo>
                  <a:pt x="0" y="20898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898820" y="4779510"/>
            <a:ext cx="2089853" cy="2089853"/>
          </a:xfrm>
          <a:custGeom>
            <a:avLst/>
            <a:gdLst/>
            <a:ahLst/>
            <a:cxnLst/>
            <a:rect r="r" b="b" t="t" l="l"/>
            <a:pathLst>
              <a:path h="2089853" w="2089853">
                <a:moveTo>
                  <a:pt x="0" y="0"/>
                </a:moveTo>
                <a:lnTo>
                  <a:pt x="2089853" y="0"/>
                </a:lnTo>
                <a:lnTo>
                  <a:pt x="2089853" y="2089853"/>
                </a:lnTo>
                <a:lnTo>
                  <a:pt x="0" y="20898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9827168" y="4779510"/>
            <a:ext cx="2089853" cy="2089853"/>
          </a:xfrm>
          <a:custGeom>
            <a:avLst/>
            <a:gdLst/>
            <a:ahLst/>
            <a:cxnLst/>
            <a:rect r="r" b="b" t="t" l="l"/>
            <a:pathLst>
              <a:path h="2089853" w="2089853">
                <a:moveTo>
                  <a:pt x="0" y="0"/>
                </a:moveTo>
                <a:lnTo>
                  <a:pt x="2089853" y="0"/>
                </a:lnTo>
                <a:lnTo>
                  <a:pt x="2089853" y="2089853"/>
                </a:lnTo>
                <a:lnTo>
                  <a:pt x="0" y="20898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3793446" y="4781009"/>
            <a:ext cx="1470497" cy="2089853"/>
          </a:xfrm>
          <a:custGeom>
            <a:avLst/>
            <a:gdLst/>
            <a:ahLst/>
            <a:cxnLst/>
            <a:rect r="r" b="b" t="t" l="l"/>
            <a:pathLst>
              <a:path h="2089853" w="1470497">
                <a:moveTo>
                  <a:pt x="0" y="0"/>
                </a:moveTo>
                <a:lnTo>
                  <a:pt x="1470496" y="0"/>
                </a:lnTo>
                <a:lnTo>
                  <a:pt x="1470496" y="2089853"/>
                </a:lnTo>
                <a:lnTo>
                  <a:pt x="0" y="208985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622476" y="1910150"/>
            <a:ext cx="9687034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기술 설명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01812" y="7350023"/>
            <a:ext cx="2683869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Bold"/>
              </a:rPr>
              <a:t>S / W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565986" y="7350023"/>
            <a:ext cx="2683869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H / W 및 디버깅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526205" y="7350023"/>
            <a:ext cx="2683869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Bold"/>
              </a:rPr>
              <a:t>UI/UX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186760" y="7350023"/>
            <a:ext cx="2683869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67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검증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1580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174966" y="2763126"/>
            <a:ext cx="7296641" cy="4760749"/>
            <a:chOff x="0" y="0"/>
            <a:chExt cx="1081457" cy="7056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81457" cy="705605"/>
            </a:xfrm>
            <a:custGeom>
              <a:avLst/>
              <a:gdLst/>
              <a:ahLst/>
              <a:cxnLst/>
              <a:rect r="r" b="b" t="t" l="l"/>
              <a:pathLst>
                <a:path h="705605" w="1081457">
                  <a:moveTo>
                    <a:pt x="24404" y="0"/>
                  </a:moveTo>
                  <a:lnTo>
                    <a:pt x="1057054" y="0"/>
                  </a:lnTo>
                  <a:cubicBezTo>
                    <a:pt x="1070531" y="0"/>
                    <a:pt x="1081457" y="10926"/>
                    <a:pt x="1081457" y="24404"/>
                  </a:cubicBezTo>
                  <a:lnTo>
                    <a:pt x="1081457" y="681201"/>
                  </a:lnTo>
                  <a:cubicBezTo>
                    <a:pt x="1081457" y="694679"/>
                    <a:pt x="1070531" y="705605"/>
                    <a:pt x="1057054" y="705605"/>
                  </a:cubicBezTo>
                  <a:lnTo>
                    <a:pt x="24404" y="705605"/>
                  </a:lnTo>
                  <a:cubicBezTo>
                    <a:pt x="10926" y="705605"/>
                    <a:pt x="0" y="694679"/>
                    <a:pt x="0" y="681201"/>
                  </a:cubicBezTo>
                  <a:lnTo>
                    <a:pt x="0" y="24404"/>
                  </a:lnTo>
                  <a:cubicBezTo>
                    <a:pt x="0" y="10926"/>
                    <a:pt x="10926" y="0"/>
                    <a:pt x="24404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97" r="0" b="-97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13857355" y="4429722"/>
            <a:ext cx="2002253" cy="1427556"/>
          </a:xfrm>
          <a:custGeom>
            <a:avLst/>
            <a:gdLst/>
            <a:ahLst/>
            <a:cxnLst/>
            <a:rect r="r" b="b" t="t" l="l"/>
            <a:pathLst>
              <a:path h="1427556" w="2002253">
                <a:moveTo>
                  <a:pt x="0" y="0"/>
                </a:moveTo>
                <a:lnTo>
                  <a:pt x="2002252" y="0"/>
                </a:lnTo>
                <a:lnTo>
                  <a:pt x="2002252" y="1427556"/>
                </a:lnTo>
                <a:lnTo>
                  <a:pt x="0" y="142755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2494980" y="7639394"/>
            <a:ext cx="11889477" cy="211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2751">
                <a:solidFill>
                  <a:srgbClr val="40352D"/>
                </a:solidFill>
                <a:latin typeface="210 디딤고딕"/>
                <a:ea typeface="210 디딤고딕"/>
              </a:rPr>
              <a:t>종래의 발음 평가 : STT를 통한 음소 비교</a:t>
            </a:r>
          </a:p>
          <a:p>
            <a:pPr algn="l">
              <a:lnSpc>
                <a:spcPts val="4209"/>
              </a:lnSpc>
            </a:pPr>
          </a:p>
          <a:p>
            <a:pPr algn="l">
              <a:lnSpc>
                <a:spcPts val="4209"/>
              </a:lnSpc>
            </a:pPr>
            <a:r>
              <a:rPr lang="en-US" sz="2751">
                <a:solidFill>
                  <a:srgbClr val="40352D"/>
                </a:solidFill>
                <a:latin typeface="210 디딤고딕"/>
                <a:ea typeface="210 디딤고딕"/>
              </a:rPr>
              <a:t>단점 : 발음이 달라도 STT가 유의미어로 변환시켜 정확한 평가가 X</a:t>
            </a:r>
          </a:p>
          <a:p>
            <a:pPr algn="l">
              <a:lnSpc>
                <a:spcPts val="420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1580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</a:rPr>
              <a:t>SIAMESE NETWORK 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4989516" y="2842646"/>
            <a:ext cx="8083178" cy="4601708"/>
            <a:chOff x="0" y="0"/>
            <a:chExt cx="10777570" cy="6135611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944467" y="0"/>
              <a:ext cx="9833104" cy="6135611"/>
              <a:chOff x="0" y="0"/>
              <a:chExt cx="1560837" cy="973923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560837" cy="973923"/>
              </a:xfrm>
              <a:custGeom>
                <a:avLst/>
                <a:gdLst/>
                <a:ahLst/>
                <a:cxnLst/>
                <a:rect r="r" b="b" t="t" l="l"/>
                <a:pathLst>
                  <a:path h="973923" w="1560837">
                    <a:moveTo>
                      <a:pt x="24145" y="0"/>
                    </a:moveTo>
                    <a:lnTo>
                      <a:pt x="1536692" y="0"/>
                    </a:lnTo>
                    <a:cubicBezTo>
                      <a:pt x="1543096" y="0"/>
                      <a:pt x="1549237" y="2544"/>
                      <a:pt x="1553765" y="7072"/>
                    </a:cubicBezTo>
                    <a:cubicBezTo>
                      <a:pt x="1558293" y="11600"/>
                      <a:pt x="1560837" y="17741"/>
                      <a:pt x="1560837" y="24145"/>
                    </a:cubicBezTo>
                    <a:lnTo>
                      <a:pt x="1560837" y="949779"/>
                    </a:lnTo>
                    <a:cubicBezTo>
                      <a:pt x="1560837" y="956182"/>
                      <a:pt x="1558293" y="962324"/>
                      <a:pt x="1553765" y="966852"/>
                    </a:cubicBezTo>
                    <a:cubicBezTo>
                      <a:pt x="1549237" y="971380"/>
                      <a:pt x="1543096" y="973923"/>
                      <a:pt x="1536692" y="973923"/>
                    </a:cubicBezTo>
                    <a:lnTo>
                      <a:pt x="24145" y="973923"/>
                    </a:lnTo>
                    <a:cubicBezTo>
                      <a:pt x="17741" y="973923"/>
                      <a:pt x="11600" y="971380"/>
                      <a:pt x="7072" y="966852"/>
                    </a:cubicBezTo>
                    <a:cubicBezTo>
                      <a:pt x="2544" y="962324"/>
                      <a:pt x="0" y="956182"/>
                      <a:pt x="0" y="949779"/>
                    </a:cubicBezTo>
                    <a:lnTo>
                      <a:pt x="0" y="24145"/>
                    </a:lnTo>
                    <a:cubicBezTo>
                      <a:pt x="0" y="17741"/>
                      <a:pt x="2544" y="11600"/>
                      <a:pt x="7072" y="7072"/>
                    </a:cubicBezTo>
                    <a:cubicBezTo>
                      <a:pt x="11600" y="2544"/>
                      <a:pt x="17741" y="0"/>
                      <a:pt x="24145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119" t="0" r="-119" b="0"/>
                </a:stretch>
              </a:blip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</p:grpSp>
        <p:sp>
          <p:nvSpPr>
            <p:cNvPr name="Freeform 35" id="35"/>
            <p:cNvSpPr/>
            <p:nvPr/>
          </p:nvSpPr>
          <p:spPr>
            <a:xfrm flipH="false" flipV="false" rot="0">
              <a:off x="0" y="1090331"/>
              <a:ext cx="1888934" cy="1062525"/>
            </a:xfrm>
            <a:custGeom>
              <a:avLst/>
              <a:gdLst/>
              <a:ahLst/>
              <a:cxnLst/>
              <a:rect r="r" b="b" t="t" l="l"/>
              <a:pathLst>
                <a:path h="1062525" w="1888934">
                  <a:moveTo>
                    <a:pt x="0" y="0"/>
                  </a:moveTo>
                  <a:lnTo>
                    <a:pt x="1888934" y="0"/>
                  </a:lnTo>
                  <a:lnTo>
                    <a:pt x="1888934" y="1062525"/>
                  </a:lnTo>
                  <a:lnTo>
                    <a:pt x="0" y="10625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0769" t="0" r="-20769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0" y="3895075"/>
              <a:ext cx="1888934" cy="1052500"/>
            </a:xfrm>
            <a:custGeom>
              <a:avLst/>
              <a:gdLst/>
              <a:ahLst/>
              <a:cxnLst/>
              <a:rect r="r" b="b" t="t" l="l"/>
              <a:pathLst>
                <a:path h="1052500" w="1888934">
                  <a:moveTo>
                    <a:pt x="0" y="0"/>
                  </a:moveTo>
                  <a:lnTo>
                    <a:pt x="1888934" y="0"/>
                  </a:lnTo>
                  <a:lnTo>
                    <a:pt x="1888934" y="1052499"/>
                  </a:lnTo>
                  <a:lnTo>
                    <a:pt x="0" y="10524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0202" t="0" r="0" b="0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327320" y="7945821"/>
            <a:ext cx="15376311" cy="2114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9"/>
              </a:lnSpc>
            </a:pPr>
            <a:r>
              <a:rPr lang="en-US" sz="2751">
                <a:solidFill>
                  <a:srgbClr val="40352D"/>
                </a:solidFill>
                <a:latin typeface="210 디딤고딕"/>
                <a:ea typeface="210 디딤고딕"/>
              </a:rPr>
              <a:t>오디오에서 특징을 추출하여 입력값으로 사용, 두 특징들간의 거리를 계산하여 유사도를 측정. 한국인 발음과는 거리가 가깝게, 외국인 발음과는 거리가 멀게 학습.</a:t>
            </a:r>
          </a:p>
          <a:p>
            <a:pPr algn="l">
              <a:lnSpc>
                <a:spcPts val="4209"/>
              </a:lnSpc>
            </a:pPr>
          </a:p>
          <a:p>
            <a:pPr algn="l">
              <a:lnSpc>
                <a:spcPts val="4209"/>
              </a:lnSpc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전준표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1493853" y="4429722"/>
            <a:ext cx="2002253" cy="1427556"/>
          </a:xfrm>
          <a:custGeom>
            <a:avLst/>
            <a:gdLst/>
            <a:ahLst/>
            <a:cxnLst/>
            <a:rect r="r" b="b" t="t" l="l"/>
            <a:pathLst>
              <a:path h="1427556" w="2002253">
                <a:moveTo>
                  <a:pt x="0" y="0"/>
                </a:moveTo>
                <a:lnTo>
                  <a:pt x="2002253" y="0"/>
                </a:lnTo>
                <a:lnTo>
                  <a:pt x="2002253" y="1427556"/>
                </a:lnTo>
                <a:lnTo>
                  <a:pt x="0" y="14275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028700" y="7349104"/>
            <a:ext cx="16441379" cy="51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9"/>
              </a:lnSpc>
            </a:pPr>
            <a:r>
              <a:rPr lang="en-US" sz="2751">
                <a:solidFill>
                  <a:srgbClr val="40352D"/>
                </a:solidFill>
                <a:latin typeface="210 디딤고딕"/>
                <a:ea typeface="210 디딤고딕"/>
              </a:rPr>
              <a:t>CNN 기반의 유사도 비교 모델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5080781" y="3421960"/>
            <a:ext cx="9840938" cy="1313374"/>
            <a:chOff x="0" y="0"/>
            <a:chExt cx="4607737" cy="6149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607737" cy="614950"/>
            </a:xfrm>
            <a:custGeom>
              <a:avLst/>
              <a:gdLst/>
              <a:ahLst/>
              <a:cxnLst/>
              <a:rect r="r" b="b" t="t" l="l"/>
              <a:pathLst>
                <a:path h="614950" w="4607737">
                  <a:moveTo>
                    <a:pt x="22814" y="0"/>
                  </a:moveTo>
                  <a:lnTo>
                    <a:pt x="4584922" y="0"/>
                  </a:lnTo>
                  <a:cubicBezTo>
                    <a:pt x="4590973" y="0"/>
                    <a:pt x="4596776" y="2404"/>
                    <a:pt x="4601055" y="6682"/>
                  </a:cubicBezTo>
                  <a:cubicBezTo>
                    <a:pt x="4605333" y="10961"/>
                    <a:pt x="4607737" y="16764"/>
                    <a:pt x="4607737" y="22814"/>
                  </a:cubicBezTo>
                  <a:lnTo>
                    <a:pt x="4607737" y="592135"/>
                  </a:lnTo>
                  <a:cubicBezTo>
                    <a:pt x="4607737" y="604735"/>
                    <a:pt x="4597522" y="614950"/>
                    <a:pt x="4584922" y="614950"/>
                  </a:cubicBezTo>
                  <a:lnTo>
                    <a:pt x="22814" y="614950"/>
                  </a:lnTo>
                  <a:cubicBezTo>
                    <a:pt x="10214" y="614950"/>
                    <a:pt x="0" y="604735"/>
                    <a:pt x="0" y="592135"/>
                  </a:cubicBezTo>
                  <a:lnTo>
                    <a:pt x="0" y="22814"/>
                  </a:lnTo>
                  <a:cubicBezTo>
                    <a:pt x="0" y="10214"/>
                    <a:pt x="10214" y="0"/>
                    <a:pt x="228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460773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080781" y="5305734"/>
            <a:ext cx="9840938" cy="1313374"/>
            <a:chOff x="0" y="0"/>
            <a:chExt cx="4607737" cy="61495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607737" cy="614950"/>
            </a:xfrm>
            <a:custGeom>
              <a:avLst/>
              <a:gdLst/>
              <a:ahLst/>
              <a:cxnLst/>
              <a:rect r="r" b="b" t="t" l="l"/>
              <a:pathLst>
                <a:path h="614950" w="4607737">
                  <a:moveTo>
                    <a:pt x="22814" y="0"/>
                  </a:moveTo>
                  <a:lnTo>
                    <a:pt x="4584922" y="0"/>
                  </a:lnTo>
                  <a:cubicBezTo>
                    <a:pt x="4590973" y="0"/>
                    <a:pt x="4596776" y="2404"/>
                    <a:pt x="4601055" y="6682"/>
                  </a:cubicBezTo>
                  <a:cubicBezTo>
                    <a:pt x="4605333" y="10961"/>
                    <a:pt x="4607737" y="16764"/>
                    <a:pt x="4607737" y="22814"/>
                  </a:cubicBezTo>
                  <a:lnTo>
                    <a:pt x="4607737" y="592135"/>
                  </a:lnTo>
                  <a:cubicBezTo>
                    <a:pt x="4607737" y="604735"/>
                    <a:pt x="4597522" y="614950"/>
                    <a:pt x="4584922" y="614950"/>
                  </a:cubicBezTo>
                  <a:lnTo>
                    <a:pt x="22814" y="614950"/>
                  </a:lnTo>
                  <a:cubicBezTo>
                    <a:pt x="10214" y="614950"/>
                    <a:pt x="0" y="604735"/>
                    <a:pt x="0" y="592135"/>
                  </a:cubicBezTo>
                  <a:lnTo>
                    <a:pt x="0" y="22814"/>
                  </a:lnTo>
                  <a:cubicBezTo>
                    <a:pt x="0" y="10214"/>
                    <a:pt x="10214" y="0"/>
                    <a:pt x="228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460773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l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5080781" y="7274911"/>
            <a:ext cx="9840938" cy="1313374"/>
            <a:chOff x="0" y="0"/>
            <a:chExt cx="4607737" cy="61495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4607737" cy="614950"/>
            </a:xfrm>
            <a:custGeom>
              <a:avLst/>
              <a:gdLst/>
              <a:ahLst/>
              <a:cxnLst/>
              <a:rect r="r" b="b" t="t" l="l"/>
              <a:pathLst>
                <a:path h="614950" w="4607737">
                  <a:moveTo>
                    <a:pt x="22814" y="0"/>
                  </a:moveTo>
                  <a:lnTo>
                    <a:pt x="4584922" y="0"/>
                  </a:lnTo>
                  <a:cubicBezTo>
                    <a:pt x="4590973" y="0"/>
                    <a:pt x="4596776" y="2404"/>
                    <a:pt x="4601055" y="6682"/>
                  </a:cubicBezTo>
                  <a:cubicBezTo>
                    <a:pt x="4605333" y="10961"/>
                    <a:pt x="4607737" y="16764"/>
                    <a:pt x="4607737" y="22814"/>
                  </a:cubicBezTo>
                  <a:lnTo>
                    <a:pt x="4607737" y="592135"/>
                  </a:lnTo>
                  <a:cubicBezTo>
                    <a:pt x="4607737" y="604735"/>
                    <a:pt x="4597522" y="614950"/>
                    <a:pt x="4584922" y="614950"/>
                  </a:cubicBezTo>
                  <a:lnTo>
                    <a:pt x="22814" y="614950"/>
                  </a:lnTo>
                  <a:cubicBezTo>
                    <a:pt x="10214" y="614950"/>
                    <a:pt x="0" y="604735"/>
                    <a:pt x="0" y="592135"/>
                  </a:cubicBezTo>
                  <a:lnTo>
                    <a:pt x="0" y="22814"/>
                  </a:lnTo>
                  <a:cubicBezTo>
                    <a:pt x="0" y="10214"/>
                    <a:pt x="10214" y="0"/>
                    <a:pt x="2281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4607737" cy="63400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H="true">
            <a:off x="4341845" y="5962421"/>
            <a:ext cx="738936" cy="9211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>
            <a:off x="4341845" y="6883612"/>
            <a:ext cx="738936" cy="104798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H="true" flipV="true">
            <a:off x="4140902" y="4078648"/>
            <a:ext cx="93987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3" id="43"/>
          <p:cNvSpPr/>
          <p:nvPr/>
        </p:nvSpPr>
        <p:spPr>
          <a:xfrm flipH="false" flipV="false" rot="0">
            <a:off x="3096328" y="3239218"/>
            <a:ext cx="1245517" cy="1496117"/>
          </a:xfrm>
          <a:custGeom>
            <a:avLst/>
            <a:gdLst/>
            <a:ahLst/>
            <a:cxnLst/>
            <a:rect r="r" b="b" t="t" l="l"/>
            <a:pathLst>
              <a:path h="1496117" w="1245517">
                <a:moveTo>
                  <a:pt x="0" y="0"/>
                </a:moveTo>
                <a:lnTo>
                  <a:pt x="1245517" y="0"/>
                </a:lnTo>
                <a:lnTo>
                  <a:pt x="1245517" y="1496117"/>
                </a:lnTo>
                <a:lnTo>
                  <a:pt x="0" y="14961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3096328" y="6221543"/>
            <a:ext cx="1245517" cy="1324138"/>
          </a:xfrm>
          <a:custGeom>
            <a:avLst/>
            <a:gdLst/>
            <a:ahLst/>
            <a:cxnLst/>
            <a:rect r="r" b="b" t="t" l="l"/>
            <a:pathLst>
              <a:path h="1324138" w="1245517">
                <a:moveTo>
                  <a:pt x="0" y="0"/>
                </a:moveTo>
                <a:lnTo>
                  <a:pt x="1245517" y="0"/>
                </a:lnTo>
                <a:lnTo>
                  <a:pt x="1245517" y="1324138"/>
                </a:lnTo>
                <a:lnTo>
                  <a:pt x="0" y="13241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45" id="45"/>
          <p:cNvSpPr txBox="true"/>
          <p:nvPr/>
        </p:nvSpPr>
        <p:spPr>
          <a:xfrm rot="0">
            <a:off x="5369060" y="3770609"/>
            <a:ext cx="955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AI HUB 영어권, 아시아권 (중국어, 일본어) 발화자 발음 데이터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5369060" y="5654383"/>
            <a:ext cx="955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GOOGLE CLOUD TTS 남/여 음성 데이터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</a:rPr>
              <a:t>데이터셋 수집 &amp; 제작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5369060" y="7623559"/>
            <a:ext cx="9552659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한국인 남/여 음성 데이터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ALL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6494626" y="3082185"/>
            <a:ext cx="4044279" cy="2886232"/>
            <a:chOff x="0" y="0"/>
            <a:chExt cx="988716" cy="7056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88716" cy="705605"/>
            </a:xfrm>
            <a:custGeom>
              <a:avLst/>
              <a:gdLst/>
              <a:ahLst/>
              <a:cxnLst/>
              <a:rect r="r" b="b" t="t" l="l"/>
              <a:pathLst>
                <a:path h="705605" w="988716">
                  <a:moveTo>
                    <a:pt x="44029" y="0"/>
                  </a:moveTo>
                  <a:lnTo>
                    <a:pt x="944687" y="0"/>
                  </a:lnTo>
                  <a:cubicBezTo>
                    <a:pt x="956364" y="0"/>
                    <a:pt x="967563" y="4639"/>
                    <a:pt x="975820" y="12896"/>
                  </a:cubicBezTo>
                  <a:cubicBezTo>
                    <a:pt x="984077" y="21153"/>
                    <a:pt x="988716" y="32352"/>
                    <a:pt x="988716" y="44029"/>
                  </a:cubicBezTo>
                  <a:lnTo>
                    <a:pt x="988716" y="661576"/>
                  </a:lnTo>
                  <a:cubicBezTo>
                    <a:pt x="988716" y="673253"/>
                    <a:pt x="984077" y="684452"/>
                    <a:pt x="975820" y="692709"/>
                  </a:cubicBezTo>
                  <a:cubicBezTo>
                    <a:pt x="967563" y="700966"/>
                    <a:pt x="956364" y="705605"/>
                    <a:pt x="944687" y="705605"/>
                  </a:cubicBezTo>
                  <a:lnTo>
                    <a:pt x="44029" y="705605"/>
                  </a:lnTo>
                  <a:cubicBezTo>
                    <a:pt x="32352" y="705605"/>
                    <a:pt x="21153" y="700966"/>
                    <a:pt x="12896" y="692709"/>
                  </a:cubicBezTo>
                  <a:cubicBezTo>
                    <a:pt x="4639" y="684452"/>
                    <a:pt x="0" y="673253"/>
                    <a:pt x="0" y="661576"/>
                  </a:cubicBezTo>
                  <a:lnTo>
                    <a:pt x="0" y="44029"/>
                  </a:lnTo>
                  <a:cubicBezTo>
                    <a:pt x="0" y="32352"/>
                    <a:pt x="4639" y="21153"/>
                    <a:pt x="12896" y="12896"/>
                  </a:cubicBezTo>
                  <a:cubicBezTo>
                    <a:pt x="21153" y="4639"/>
                    <a:pt x="32352" y="0"/>
                    <a:pt x="44029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976" r="0" b="-1976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2943446" y="5613115"/>
            <a:ext cx="4044279" cy="3005424"/>
            <a:chOff x="0" y="0"/>
            <a:chExt cx="908225" cy="67492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08225" cy="674929"/>
            </a:xfrm>
            <a:custGeom>
              <a:avLst/>
              <a:gdLst/>
              <a:ahLst/>
              <a:cxnLst/>
              <a:rect r="r" b="b" t="t" l="l"/>
              <a:pathLst>
                <a:path h="674929" w="908225">
                  <a:moveTo>
                    <a:pt x="44029" y="0"/>
                  </a:moveTo>
                  <a:lnTo>
                    <a:pt x="864196" y="0"/>
                  </a:lnTo>
                  <a:cubicBezTo>
                    <a:pt x="875873" y="0"/>
                    <a:pt x="887072" y="4639"/>
                    <a:pt x="895329" y="12896"/>
                  </a:cubicBezTo>
                  <a:cubicBezTo>
                    <a:pt x="903586" y="21153"/>
                    <a:pt x="908225" y="32352"/>
                    <a:pt x="908225" y="44029"/>
                  </a:cubicBezTo>
                  <a:lnTo>
                    <a:pt x="908225" y="630900"/>
                  </a:lnTo>
                  <a:cubicBezTo>
                    <a:pt x="908225" y="642577"/>
                    <a:pt x="903586" y="653776"/>
                    <a:pt x="895329" y="662033"/>
                  </a:cubicBezTo>
                  <a:cubicBezTo>
                    <a:pt x="887072" y="670290"/>
                    <a:pt x="875873" y="674929"/>
                    <a:pt x="864196" y="674929"/>
                  </a:cubicBezTo>
                  <a:lnTo>
                    <a:pt x="44029" y="674929"/>
                  </a:lnTo>
                  <a:cubicBezTo>
                    <a:pt x="32352" y="674929"/>
                    <a:pt x="21153" y="670290"/>
                    <a:pt x="12896" y="662033"/>
                  </a:cubicBezTo>
                  <a:cubicBezTo>
                    <a:pt x="4639" y="653776"/>
                    <a:pt x="0" y="642577"/>
                    <a:pt x="0" y="630900"/>
                  </a:cubicBezTo>
                  <a:lnTo>
                    <a:pt x="0" y="44029"/>
                  </a:lnTo>
                  <a:cubicBezTo>
                    <a:pt x="0" y="32352"/>
                    <a:pt x="4639" y="21153"/>
                    <a:pt x="12896" y="12896"/>
                  </a:cubicBezTo>
                  <a:cubicBezTo>
                    <a:pt x="21153" y="4639"/>
                    <a:pt x="32352" y="0"/>
                    <a:pt x="44029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135" r="0" b="-3135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Freeform 35" id="35"/>
          <p:cNvSpPr/>
          <p:nvPr/>
        </p:nvSpPr>
        <p:spPr>
          <a:xfrm flipH="false" flipV="false" rot="-1377031">
            <a:off x="4344941" y="5535419"/>
            <a:ext cx="1599433" cy="1140356"/>
          </a:xfrm>
          <a:custGeom>
            <a:avLst/>
            <a:gdLst/>
            <a:ahLst/>
            <a:cxnLst/>
            <a:rect r="r" b="b" t="t" l="l"/>
            <a:pathLst>
              <a:path h="1140356" w="1599433">
                <a:moveTo>
                  <a:pt x="0" y="0"/>
                </a:moveTo>
                <a:lnTo>
                  <a:pt x="1599433" y="0"/>
                </a:lnTo>
                <a:lnTo>
                  <a:pt x="1599433" y="1140356"/>
                </a:lnTo>
                <a:lnTo>
                  <a:pt x="0" y="1140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1058292">
            <a:off x="10941459" y="5535419"/>
            <a:ext cx="1599433" cy="1140356"/>
          </a:xfrm>
          <a:custGeom>
            <a:avLst/>
            <a:gdLst/>
            <a:ahLst/>
            <a:cxnLst/>
            <a:rect r="r" b="b" t="t" l="l"/>
            <a:pathLst>
              <a:path h="1140356" w="1599433">
                <a:moveTo>
                  <a:pt x="0" y="0"/>
                </a:moveTo>
                <a:lnTo>
                  <a:pt x="1599433" y="0"/>
                </a:lnTo>
                <a:lnTo>
                  <a:pt x="1599433" y="1140356"/>
                </a:lnTo>
                <a:lnTo>
                  <a:pt x="0" y="11403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655695" y="6317877"/>
            <a:ext cx="2083146" cy="2300663"/>
          </a:xfrm>
          <a:custGeom>
            <a:avLst/>
            <a:gdLst/>
            <a:ahLst/>
            <a:cxnLst/>
            <a:rect r="r" b="b" t="t" l="l"/>
            <a:pathLst>
              <a:path h="2300663" w="2083146">
                <a:moveTo>
                  <a:pt x="0" y="0"/>
                </a:moveTo>
                <a:lnTo>
                  <a:pt x="2083146" y="0"/>
                </a:lnTo>
                <a:lnTo>
                  <a:pt x="2083146" y="2300663"/>
                </a:lnTo>
                <a:lnTo>
                  <a:pt x="0" y="230066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</a:rPr>
              <a:t>음성 특징 추출(전처리)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전준표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1327320" y="6151746"/>
            <a:ext cx="4044279" cy="2886232"/>
            <a:chOff x="0" y="0"/>
            <a:chExt cx="988716" cy="70560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88716" cy="705605"/>
            </a:xfrm>
            <a:custGeom>
              <a:avLst/>
              <a:gdLst/>
              <a:ahLst/>
              <a:cxnLst/>
              <a:rect r="r" b="b" t="t" l="l"/>
              <a:pathLst>
                <a:path h="705605" w="988716">
                  <a:moveTo>
                    <a:pt x="44029" y="0"/>
                  </a:moveTo>
                  <a:lnTo>
                    <a:pt x="944687" y="0"/>
                  </a:lnTo>
                  <a:cubicBezTo>
                    <a:pt x="956364" y="0"/>
                    <a:pt x="967563" y="4639"/>
                    <a:pt x="975820" y="12896"/>
                  </a:cubicBezTo>
                  <a:cubicBezTo>
                    <a:pt x="984077" y="21153"/>
                    <a:pt x="988716" y="32352"/>
                    <a:pt x="988716" y="44029"/>
                  </a:cubicBezTo>
                  <a:lnTo>
                    <a:pt x="988716" y="661576"/>
                  </a:lnTo>
                  <a:cubicBezTo>
                    <a:pt x="988716" y="673253"/>
                    <a:pt x="984077" y="684452"/>
                    <a:pt x="975820" y="692709"/>
                  </a:cubicBezTo>
                  <a:cubicBezTo>
                    <a:pt x="967563" y="700966"/>
                    <a:pt x="956364" y="705605"/>
                    <a:pt x="944687" y="705605"/>
                  </a:cubicBezTo>
                  <a:lnTo>
                    <a:pt x="44029" y="705605"/>
                  </a:lnTo>
                  <a:cubicBezTo>
                    <a:pt x="32352" y="705605"/>
                    <a:pt x="21153" y="700966"/>
                    <a:pt x="12896" y="692709"/>
                  </a:cubicBezTo>
                  <a:cubicBezTo>
                    <a:pt x="4639" y="684452"/>
                    <a:pt x="0" y="673253"/>
                    <a:pt x="0" y="661576"/>
                  </a:cubicBezTo>
                  <a:lnTo>
                    <a:pt x="0" y="44029"/>
                  </a:lnTo>
                  <a:cubicBezTo>
                    <a:pt x="0" y="32352"/>
                    <a:pt x="4639" y="21153"/>
                    <a:pt x="12896" y="12896"/>
                  </a:cubicBezTo>
                  <a:cubicBezTo>
                    <a:pt x="21153" y="4639"/>
                    <a:pt x="32352" y="0"/>
                    <a:pt x="44029" y="0"/>
                  </a:cubicBezTo>
                  <a:close/>
                </a:path>
              </a:pathLst>
            </a:custGeom>
            <a:blipFill>
              <a:blip r:embed="rId6"/>
              <a:stretch>
                <a:fillRect l="-11861" t="0" r="-11861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5371599" y="6151746"/>
            <a:ext cx="4864732" cy="2886232"/>
            <a:chOff x="0" y="0"/>
            <a:chExt cx="1423820" cy="8447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23820" cy="844749"/>
            </a:xfrm>
            <a:custGeom>
              <a:avLst/>
              <a:gdLst/>
              <a:ahLst/>
              <a:cxnLst/>
              <a:rect r="r" b="b" t="t" l="l"/>
              <a:pathLst>
                <a:path h="844749" w="1423820">
                  <a:moveTo>
                    <a:pt x="36603" y="0"/>
                  </a:moveTo>
                  <a:lnTo>
                    <a:pt x="1387217" y="0"/>
                  </a:lnTo>
                  <a:cubicBezTo>
                    <a:pt x="1396925" y="0"/>
                    <a:pt x="1406235" y="3856"/>
                    <a:pt x="1413099" y="10721"/>
                  </a:cubicBezTo>
                  <a:cubicBezTo>
                    <a:pt x="1419964" y="17585"/>
                    <a:pt x="1423820" y="26895"/>
                    <a:pt x="1423820" y="36603"/>
                  </a:cubicBezTo>
                  <a:lnTo>
                    <a:pt x="1423820" y="808146"/>
                  </a:lnTo>
                  <a:cubicBezTo>
                    <a:pt x="1423820" y="828361"/>
                    <a:pt x="1407432" y="844749"/>
                    <a:pt x="1387217" y="844749"/>
                  </a:cubicBezTo>
                  <a:lnTo>
                    <a:pt x="36603" y="844749"/>
                  </a:lnTo>
                  <a:cubicBezTo>
                    <a:pt x="16388" y="844749"/>
                    <a:pt x="0" y="828361"/>
                    <a:pt x="0" y="808146"/>
                  </a:cubicBezTo>
                  <a:lnTo>
                    <a:pt x="0" y="36603"/>
                  </a:lnTo>
                  <a:cubicBezTo>
                    <a:pt x="0" y="16388"/>
                    <a:pt x="16388" y="0"/>
                    <a:pt x="36603" y="0"/>
                  </a:cubicBezTo>
                  <a:close/>
                </a:path>
              </a:pathLst>
            </a:custGeom>
            <a:blipFill>
              <a:blip r:embed="rId7"/>
              <a:stretch>
                <a:fillRect l="-2392" t="0" r="-2392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3277649" y="6151746"/>
            <a:ext cx="3728080" cy="2886232"/>
            <a:chOff x="0" y="0"/>
            <a:chExt cx="911414" cy="705605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911414" cy="705605"/>
            </a:xfrm>
            <a:custGeom>
              <a:avLst/>
              <a:gdLst/>
              <a:ahLst/>
              <a:cxnLst/>
              <a:rect r="r" b="b" t="t" l="l"/>
              <a:pathLst>
                <a:path h="705605" w="911414">
                  <a:moveTo>
                    <a:pt x="47763" y="0"/>
                  </a:moveTo>
                  <a:lnTo>
                    <a:pt x="863651" y="0"/>
                  </a:lnTo>
                  <a:cubicBezTo>
                    <a:pt x="890030" y="0"/>
                    <a:pt x="911414" y="21384"/>
                    <a:pt x="911414" y="47763"/>
                  </a:cubicBezTo>
                  <a:lnTo>
                    <a:pt x="911414" y="657842"/>
                  </a:lnTo>
                  <a:cubicBezTo>
                    <a:pt x="911414" y="684221"/>
                    <a:pt x="890030" y="705605"/>
                    <a:pt x="863651" y="705605"/>
                  </a:cubicBezTo>
                  <a:lnTo>
                    <a:pt x="47763" y="705605"/>
                  </a:lnTo>
                  <a:cubicBezTo>
                    <a:pt x="21384" y="705605"/>
                    <a:pt x="0" y="684221"/>
                    <a:pt x="0" y="657842"/>
                  </a:cubicBezTo>
                  <a:lnTo>
                    <a:pt x="0" y="47763"/>
                  </a:lnTo>
                  <a:cubicBezTo>
                    <a:pt x="0" y="21384"/>
                    <a:pt x="21384" y="0"/>
                    <a:pt x="47763" y="0"/>
                  </a:cubicBezTo>
                  <a:close/>
                </a:path>
              </a:pathLst>
            </a:custGeom>
            <a:blipFill>
              <a:blip r:embed="rId8"/>
              <a:stretch>
                <a:fillRect l="-2178" t="0" r="-2178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10236331" y="6151746"/>
            <a:ext cx="3041318" cy="2886232"/>
            <a:chOff x="0" y="0"/>
            <a:chExt cx="890139" cy="84474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90139" cy="844749"/>
            </a:xfrm>
            <a:custGeom>
              <a:avLst/>
              <a:gdLst/>
              <a:ahLst/>
              <a:cxnLst/>
              <a:rect r="r" b="b" t="t" l="l"/>
              <a:pathLst>
                <a:path h="844749" w="890139">
                  <a:moveTo>
                    <a:pt x="58548" y="0"/>
                  </a:moveTo>
                  <a:lnTo>
                    <a:pt x="831591" y="0"/>
                  </a:lnTo>
                  <a:cubicBezTo>
                    <a:pt x="863926" y="0"/>
                    <a:pt x="890139" y="26213"/>
                    <a:pt x="890139" y="58548"/>
                  </a:cubicBezTo>
                  <a:lnTo>
                    <a:pt x="890139" y="786200"/>
                  </a:lnTo>
                  <a:cubicBezTo>
                    <a:pt x="890139" y="801728"/>
                    <a:pt x="883971" y="816620"/>
                    <a:pt x="872991" y="827600"/>
                  </a:cubicBezTo>
                  <a:cubicBezTo>
                    <a:pt x="862011" y="838580"/>
                    <a:pt x="847119" y="844749"/>
                    <a:pt x="831591" y="844749"/>
                  </a:cubicBezTo>
                  <a:lnTo>
                    <a:pt x="58548" y="844749"/>
                  </a:lnTo>
                  <a:cubicBezTo>
                    <a:pt x="26213" y="844749"/>
                    <a:pt x="0" y="818536"/>
                    <a:pt x="0" y="786200"/>
                  </a:cubicBezTo>
                  <a:lnTo>
                    <a:pt x="0" y="58548"/>
                  </a:lnTo>
                  <a:cubicBezTo>
                    <a:pt x="0" y="43020"/>
                    <a:pt x="6168" y="28128"/>
                    <a:pt x="17148" y="17148"/>
                  </a:cubicBezTo>
                  <a:cubicBezTo>
                    <a:pt x="28128" y="6168"/>
                    <a:pt x="43020" y="0"/>
                    <a:pt x="58548" y="0"/>
                  </a:cubicBezTo>
                  <a:close/>
                </a:path>
              </a:pathLst>
            </a:custGeom>
            <a:blipFill>
              <a:blip r:embed="rId9"/>
              <a:stretch>
                <a:fillRect l="-27172" t="0" r="-27172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Freeform 39" id="39"/>
          <p:cNvSpPr/>
          <p:nvPr/>
        </p:nvSpPr>
        <p:spPr>
          <a:xfrm flipH="false" flipV="false" rot="-2260322">
            <a:off x="11525803" y="5447780"/>
            <a:ext cx="943155" cy="464147"/>
          </a:xfrm>
          <a:custGeom>
            <a:avLst/>
            <a:gdLst/>
            <a:ahLst/>
            <a:cxnLst/>
            <a:rect r="r" b="b" t="t" l="l"/>
            <a:pathLst>
              <a:path h="464147" w="943155">
                <a:moveTo>
                  <a:pt x="0" y="0"/>
                </a:moveTo>
                <a:lnTo>
                  <a:pt x="943155" y="0"/>
                </a:lnTo>
                <a:lnTo>
                  <a:pt x="943155" y="464148"/>
                </a:lnTo>
                <a:lnTo>
                  <a:pt x="0" y="46414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-828252" y="1971781"/>
            <a:ext cx="13950760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40352D"/>
                </a:solidFill>
                <a:latin typeface="Tlab 라곰 Bold"/>
              </a:rPr>
              <a:t>MEL SPECTROGRAM?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774130" y="2934171"/>
            <a:ext cx="14211871" cy="160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오디오 신호를 시간에 따른 주파수의 형태로 표현한 그래프 . 시간, 주파수, 주파수의 크기에 대한 정보를 갖고 있으며 각 음소에 대한 특징을 추출 가능.  퓨리에 변환을 이용</a:t>
            </a:r>
          </a:p>
          <a:p>
            <a:pPr algn="l">
              <a:lnSpc>
                <a:spcPts val="4283"/>
              </a:lnSpc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전준표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3100035">
            <a:off x="14870632" y="5397356"/>
            <a:ext cx="943155" cy="464147"/>
          </a:xfrm>
          <a:custGeom>
            <a:avLst/>
            <a:gdLst/>
            <a:ahLst/>
            <a:cxnLst/>
            <a:rect r="r" b="b" t="t" l="l"/>
            <a:pathLst>
              <a:path h="464147" w="943155">
                <a:moveTo>
                  <a:pt x="0" y="0"/>
                </a:moveTo>
                <a:lnTo>
                  <a:pt x="943156" y="0"/>
                </a:lnTo>
                <a:lnTo>
                  <a:pt x="943156" y="464147"/>
                </a:lnTo>
                <a:lnTo>
                  <a:pt x="0" y="46414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4" id="44"/>
          <p:cNvGrpSpPr/>
          <p:nvPr/>
        </p:nvGrpSpPr>
        <p:grpSpPr>
          <a:xfrm rot="0">
            <a:off x="12428154" y="4111874"/>
            <a:ext cx="2513033" cy="1378971"/>
            <a:chOff x="0" y="0"/>
            <a:chExt cx="1539467" cy="84474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539467" cy="844749"/>
            </a:xfrm>
            <a:custGeom>
              <a:avLst/>
              <a:gdLst/>
              <a:ahLst/>
              <a:cxnLst/>
              <a:rect r="r" b="b" t="t" l="l"/>
              <a:pathLst>
                <a:path h="844749" w="1539467">
                  <a:moveTo>
                    <a:pt x="70856" y="0"/>
                  </a:moveTo>
                  <a:lnTo>
                    <a:pt x="1468611" y="0"/>
                  </a:lnTo>
                  <a:cubicBezTo>
                    <a:pt x="1507744" y="0"/>
                    <a:pt x="1539467" y="31723"/>
                    <a:pt x="1539467" y="70856"/>
                  </a:cubicBezTo>
                  <a:lnTo>
                    <a:pt x="1539467" y="773892"/>
                  </a:lnTo>
                  <a:cubicBezTo>
                    <a:pt x="1539467" y="813025"/>
                    <a:pt x="1507744" y="844749"/>
                    <a:pt x="1468611" y="844749"/>
                  </a:cubicBezTo>
                  <a:lnTo>
                    <a:pt x="70856" y="844749"/>
                  </a:lnTo>
                  <a:cubicBezTo>
                    <a:pt x="31723" y="844749"/>
                    <a:pt x="0" y="813025"/>
                    <a:pt x="0" y="773892"/>
                  </a:cubicBezTo>
                  <a:lnTo>
                    <a:pt x="0" y="70856"/>
                  </a:lnTo>
                  <a:cubicBezTo>
                    <a:pt x="0" y="31723"/>
                    <a:pt x="31723" y="0"/>
                    <a:pt x="70856" y="0"/>
                  </a:cubicBezTo>
                  <a:close/>
                </a:path>
              </a:pathLst>
            </a:custGeom>
            <a:blipFill>
              <a:blip r:embed="rId12"/>
              <a:stretch>
                <a:fillRect l="0" t="-2108" r="0" b="-2108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노이즈 제거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00125" y="3222375"/>
            <a:ext cx="10903071" cy="269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음성 활성 검출 ( VAD ) : 음성의 시작과 끝 부분 만을 검출하여 추출</a:t>
            </a:r>
          </a:p>
          <a:p>
            <a:pPr algn="l">
              <a:lnSpc>
                <a:spcPts val="4283"/>
              </a:lnSpc>
            </a:pPr>
          </a:p>
          <a:p>
            <a:pPr algn="l" marL="604519" indent="-302260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노이즈 필터 : 특정 구간의 노이즈의 패턴을 파악하여 오디오의 노이즈를 제거 </a:t>
            </a:r>
          </a:p>
          <a:p>
            <a:pPr algn="l">
              <a:lnSpc>
                <a:spcPts val="4283"/>
              </a:lnSpc>
            </a:pPr>
          </a:p>
        </p:txBody>
      </p:sp>
      <p:grpSp>
        <p:nvGrpSpPr>
          <p:cNvPr name="Group 33" id="33"/>
          <p:cNvGrpSpPr/>
          <p:nvPr/>
        </p:nvGrpSpPr>
        <p:grpSpPr>
          <a:xfrm rot="0">
            <a:off x="3411428" y="5612901"/>
            <a:ext cx="6487948" cy="2898720"/>
            <a:chOff x="0" y="0"/>
            <a:chExt cx="1890726" cy="84474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890726" cy="844749"/>
            </a:xfrm>
            <a:custGeom>
              <a:avLst/>
              <a:gdLst/>
              <a:ahLst/>
              <a:cxnLst/>
              <a:rect r="r" b="b" t="t" l="l"/>
              <a:pathLst>
                <a:path h="844749" w="1890726">
                  <a:moveTo>
                    <a:pt x="27445" y="0"/>
                  </a:moveTo>
                  <a:lnTo>
                    <a:pt x="1863281" y="0"/>
                  </a:lnTo>
                  <a:cubicBezTo>
                    <a:pt x="1878439" y="0"/>
                    <a:pt x="1890726" y="12288"/>
                    <a:pt x="1890726" y="27445"/>
                  </a:cubicBezTo>
                  <a:lnTo>
                    <a:pt x="1890726" y="817303"/>
                  </a:lnTo>
                  <a:cubicBezTo>
                    <a:pt x="1890726" y="832461"/>
                    <a:pt x="1878439" y="844749"/>
                    <a:pt x="1863281" y="844749"/>
                  </a:cubicBezTo>
                  <a:lnTo>
                    <a:pt x="27445" y="844749"/>
                  </a:lnTo>
                  <a:cubicBezTo>
                    <a:pt x="12288" y="844749"/>
                    <a:pt x="0" y="832461"/>
                    <a:pt x="0" y="817303"/>
                  </a:cubicBezTo>
                  <a:lnTo>
                    <a:pt x="0" y="27445"/>
                  </a:lnTo>
                  <a:cubicBezTo>
                    <a:pt x="0" y="12288"/>
                    <a:pt x="12288" y="0"/>
                    <a:pt x="2744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0" r="0" b="-1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5" id="35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유재휘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2067512" y="2918328"/>
            <a:ext cx="4462927" cy="3386553"/>
            <a:chOff x="0" y="0"/>
            <a:chExt cx="5950569" cy="4515403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5950569" cy="4515403"/>
              <a:chOff x="0" y="0"/>
              <a:chExt cx="2733960" cy="2074580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2733960" cy="2074580"/>
              </a:xfrm>
              <a:custGeom>
                <a:avLst/>
                <a:gdLst/>
                <a:ahLst/>
                <a:cxnLst/>
                <a:rect r="r" b="b" t="t" l="l"/>
                <a:pathLst>
                  <a:path h="2074580" w="2733960">
                    <a:moveTo>
                      <a:pt x="39899" y="0"/>
                    </a:moveTo>
                    <a:lnTo>
                      <a:pt x="2694061" y="0"/>
                    </a:lnTo>
                    <a:cubicBezTo>
                      <a:pt x="2704643" y="0"/>
                      <a:pt x="2714791" y="4204"/>
                      <a:pt x="2722274" y="11686"/>
                    </a:cubicBezTo>
                    <a:cubicBezTo>
                      <a:pt x="2729756" y="19168"/>
                      <a:pt x="2733960" y="29317"/>
                      <a:pt x="2733960" y="39899"/>
                    </a:cubicBezTo>
                    <a:lnTo>
                      <a:pt x="2733960" y="2034681"/>
                    </a:lnTo>
                    <a:cubicBezTo>
                      <a:pt x="2733960" y="2045263"/>
                      <a:pt x="2729756" y="2055412"/>
                      <a:pt x="2722274" y="2062894"/>
                    </a:cubicBezTo>
                    <a:cubicBezTo>
                      <a:pt x="2714791" y="2070376"/>
                      <a:pt x="2704643" y="2074580"/>
                      <a:pt x="2694061" y="2074580"/>
                    </a:cubicBezTo>
                    <a:lnTo>
                      <a:pt x="39899" y="2074580"/>
                    </a:lnTo>
                    <a:cubicBezTo>
                      <a:pt x="29317" y="2074580"/>
                      <a:pt x="19168" y="2070376"/>
                      <a:pt x="11686" y="2062894"/>
                    </a:cubicBezTo>
                    <a:cubicBezTo>
                      <a:pt x="4204" y="2055412"/>
                      <a:pt x="0" y="2045263"/>
                      <a:pt x="0" y="2034681"/>
                    </a:cubicBezTo>
                    <a:lnTo>
                      <a:pt x="0" y="39899"/>
                    </a:lnTo>
                    <a:cubicBezTo>
                      <a:pt x="0" y="29317"/>
                      <a:pt x="4204" y="19168"/>
                      <a:pt x="11686" y="11686"/>
                    </a:cubicBezTo>
                    <a:cubicBezTo>
                      <a:pt x="19168" y="4204"/>
                      <a:pt x="29317" y="0"/>
                      <a:pt x="39899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-427" r="0" b="-427"/>
                </a:stretch>
              </a:blip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</p:grpSp>
        <p:sp>
          <p:nvSpPr>
            <p:cNvPr name="Freeform 39" id="39"/>
            <p:cNvSpPr/>
            <p:nvPr/>
          </p:nvSpPr>
          <p:spPr>
            <a:xfrm flipH="false" flipV="false" rot="-65798">
              <a:off x="14421" y="1569674"/>
              <a:ext cx="1212075" cy="1518546"/>
            </a:xfrm>
            <a:custGeom>
              <a:avLst/>
              <a:gdLst/>
              <a:ahLst/>
              <a:cxnLst/>
              <a:rect r="r" b="b" t="t" l="l"/>
              <a:pathLst>
                <a:path h="1518546" w="1212075">
                  <a:moveTo>
                    <a:pt x="0" y="0"/>
                  </a:moveTo>
                  <a:lnTo>
                    <a:pt x="1212075" y="0"/>
                  </a:lnTo>
                  <a:lnTo>
                    <a:pt x="1212075" y="1518546"/>
                  </a:lnTo>
                  <a:lnTo>
                    <a:pt x="0" y="1518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0" id="40"/>
            <p:cNvSpPr/>
            <p:nvPr/>
          </p:nvSpPr>
          <p:spPr>
            <a:xfrm flipH="false" flipV="false" rot="-65798">
              <a:off x="4180649" y="1569674"/>
              <a:ext cx="1212075" cy="1518546"/>
            </a:xfrm>
            <a:custGeom>
              <a:avLst/>
              <a:gdLst/>
              <a:ahLst/>
              <a:cxnLst/>
              <a:rect r="r" b="b" t="t" l="l"/>
              <a:pathLst>
                <a:path h="1518546" w="1212075">
                  <a:moveTo>
                    <a:pt x="0" y="0"/>
                  </a:moveTo>
                  <a:lnTo>
                    <a:pt x="1212076" y="0"/>
                  </a:lnTo>
                  <a:lnTo>
                    <a:pt x="1212076" y="1518546"/>
                  </a:lnTo>
                  <a:lnTo>
                    <a:pt x="0" y="15185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유사도 수치 계산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2421121" y="987709"/>
            <a:ext cx="4809604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전준표,이민석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168620" y="3749611"/>
            <a:ext cx="14589238" cy="26925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</a:rPr>
              <a:t>SIAMESE NETWORK를 통한 추론 결과를 0~100점의 범위를 갖도록 변환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ea typeface="210 디딤고딕"/>
              </a:rPr>
              <a:t>실제 평가와 근접한 결과 도출이 가능하도록 가중치 알고리즘을 설계 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</a:rPr>
              <a:t>최종적으로 SIAMESE NETWORK 유사도 추론 결과 + 가중치 -&gt; 유사도 수치 안내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프레임 제작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이민석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479809" y="3065680"/>
            <a:ext cx="5067353" cy="4987754"/>
            <a:chOff x="0" y="0"/>
            <a:chExt cx="1081457" cy="10644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81457" cy="1064469"/>
            </a:xfrm>
            <a:custGeom>
              <a:avLst/>
              <a:gdLst/>
              <a:ahLst/>
              <a:cxnLst/>
              <a:rect r="r" b="b" t="t" l="l"/>
              <a:pathLst>
                <a:path h="1064469" w="1081457">
                  <a:moveTo>
                    <a:pt x="35139" y="0"/>
                  </a:moveTo>
                  <a:lnTo>
                    <a:pt x="1046318" y="0"/>
                  </a:lnTo>
                  <a:cubicBezTo>
                    <a:pt x="1055637" y="0"/>
                    <a:pt x="1064575" y="3702"/>
                    <a:pt x="1071165" y="10292"/>
                  </a:cubicBezTo>
                  <a:cubicBezTo>
                    <a:pt x="1077755" y="16882"/>
                    <a:pt x="1081457" y="25820"/>
                    <a:pt x="1081457" y="35139"/>
                  </a:cubicBezTo>
                  <a:lnTo>
                    <a:pt x="1081457" y="1029330"/>
                  </a:lnTo>
                  <a:cubicBezTo>
                    <a:pt x="1081457" y="1048737"/>
                    <a:pt x="1065725" y="1064469"/>
                    <a:pt x="1046318" y="1064469"/>
                  </a:cubicBezTo>
                  <a:lnTo>
                    <a:pt x="35139" y="1064469"/>
                  </a:lnTo>
                  <a:cubicBezTo>
                    <a:pt x="25820" y="1064469"/>
                    <a:pt x="16882" y="1060767"/>
                    <a:pt x="10292" y="1054177"/>
                  </a:cubicBezTo>
                  <a:cubicBezTo>
                    <a:pt x="3702" y="1047587"/>
                    <a:pt x="0" y="1038649"/>
                    <a:pt x="0" y="1029330"/>
                  </a:cubicBezTo>
                  <a:lnTo>
                    <a:pt x="0" y="35139"/>
                  </a:lnTo>
                  <a:cubicBezTo>
                    <a:pt x="0" y="25820"/>
                    <a:pt x="3702" y="16882"/>
                    <a:pt x="10292" y="10292"/>
                  </a:cubicBezTo>
                  <a:cubicBezTo>
                    <a:pt x="16882" y="3702"/>
                    <a:pt x="25820" y="0"/>
                    <a:pt x="35139" y="0"/>
                  </a:cubicBezTo>
                  <a:close/>
                </a:path>
              </a:pathLst>
            </a:custGeom>
            <a:blipFill>
              <a:blip r:embed="rId6"/>
              <a:stretch>
                <a:fillRect l="-4462" t="0" r="-4462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11348581" y="3065680"/>
            <a:ext cx="5459610" cy="4987754"/>
            <a:chOff x="0" y="0"/>
            <a:chExt cx="1165171" cy="106446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165171" cy="1064469"/>
            </a:xfrm>
            <a:custGeom>
              <a:avLst/>
              <a:gdLst/>
              <a:ahLst/>
              <a:cxnLst/>
              <a:rect r="r" b="b" t="t" l="l"/>
              <a:pathLst>
                <a:path h="1064469" w="1165171">
                  <a:moveTo>
                    <a:pt x="32615" y="0"/>
                  </a:moveTo>
                  <a:lnTo>
                    <a:pt x="1132557" y="0"/>
                  </a:lnTo>
                  <a:cubicBezTo>
                    <a:pt x="1150569" y="0"/>
                    <a:pt x="1165171" y="14602"/>
                    <a:pt x="1165171" y="32615"/>
                  </a:cubicBezTo>
                  <a:lnTo>
                    <a:pt x="1165171" y="1031855"/>
                  </a:lnTo>
                  <a:cubicBezTo>
                    <a:pt x="1165171" y="1049867"/>
                    <a:pt x="1150569" y="1064469"/>
                    <a:pt x="1132557" y="1064469"/>
                  </a:cubicBezTo>
                  <a:lnTo>
                    <a:pt x="32615" y="1064469"/>
                  </a:lnTo>
                  <a:cubicBezTo>
                    <a:pt x="14602" y="1064469"/>
                    <a:pt x="0" y="1049867"/>
                    <a:pt x="0" y="1031855"/>
                  </a:cubicBezTo>
                  <a:lnTo>
                    <a:pt x="0" y="32615"/>
                  </a:lnTo>
                  <a:cubicBezTo>
                    <a:pt x="0" y="14602"/>
                    <a:pt x="14602" y="0"/>
                    <a:pt x="32615" y="0"/>
                  </a:cubicBezTo>
                  <a:close/>
                </a:path>
              </a:pathLst>
            </a:custGeom>
            <a:blipFill>
              <a:blip r:embed="rId7"/>
              <a:stretch>
                <a:fillRect l="-4682" t="0" r="-4682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6958505" y="3065680"/>
            <a:ext cx="3980501" cy="2493877"/>
            <a:chOff x="0" y="0"/>
            <a:chExt cx="1559933" cy="977334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559932" cy="977334"/>
            </a:xfrm>
            <a:custGeom>
              <a:avLst/>
              <a:gdLst/>
              <a:ahLst/>
              <a:cxnLst/>
              <a:rect r="r" b="b" t="t" l="l"/>
              <a:pathLst>
                <a:path h="977334" w="1559932">
                  <a:moveTo>
                    <a:pt x="44734" y="0"/>
                  </a:moveTo>
                  <a:lnTo>
                    <a:pt x="1515198" y="0"/>
                  </a:lnTo>
                  <a:cubicBezTo>
                    <a:pt x="1527063" y="0"/>
                    <a:pt x="1538441" y="4713"/>
                    <a:pt x="1546830" y="13102"/>
                  </a:cubicBezTo>
                  <a:cubicBezTo>
                    <a:pt x="1555219" y="21492"/>
                    <a:pt x="1559932" y="32870"/>
                    <a:pt x="1559932" y="44734"/>
                  </a:cubicBezTo>
                  <a:lnTo>
                    <a:pt x="1559932" y="932600"/>
                  </a:lnTo>
                  <a:cubicBezTo>
                    <a:pt x="1559932" y="944464"/>
                    <a:pt x="1555219" y="955843"/>
                    <a:pt x="1546830" y="964232"/>
                  </a:cubicBezTo>
                  <a:cubicBezTo>
                    <a:pt x="1538441" y="972621"/>
                    <a:pt x="1527063" y="977334"/>
                    <a:pt x="1515198" y="977334"/>
                  </a:cubicBezTo>
                  <a:lnTo>
                    <a:pt x="44734" y="977334"/>
                  </a:lnTo>
                  <a:cubicBezTo>
                    <a:pt x="32870" y="977334"/>
                    <a:pt x="21492" y="972621"/>
                    <a:pt x="13102" y="964232"/>
                  </a:cubicBezTo>
                  <a:cubicBezTo>
                    <a:pt x="4713" y="955843"/>
                    <a:pt x="0" y="944464"/>
                    <a:pt x="0" y="932600"/>
                  </a:cubicBezTo>
                  <a:lnTo>
                    <a:pt x="0" y="44734"/>
                  </a:lnTo>
                  <a:cubicBezTo>
                    <a:pt x="0" y="32870"/>
                    <a:pt x="4713" y="21492"/>
                    <a:pt x="13102" y="13102"/>
                  </a:cubicBezTo>
                  <a:cubicBezTo>
                    <a:pt x="21492" y="4713"/>
                    <a:pt x="32870" y="0"/>
                    <a:pt x="44734" y="0"/>
                  </a:cubicBezTo>
                  <a:close/>
                </a:path>
              </a:pathLst>
            </a:custGeom>
            <a:blipFill>
              <a:blip r:embed="rId8"/>
              <a:stretch>
                <a:fillRect l="0" t="-2353" r="0" b="-2353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6958505" y="5559557"/>
            <a:ext cx="3980501" cy="2493877"/>
            <a:chOff x="0" y="0"/>
            <a:chExt cx="1559933" cy="977334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559932" cy="977334"/>
            </a:xfrm>
            <a:custGeom>
              <a:avLst/>
              <a:gdLst/>
              <a:ahLst/>
              <a:cxnLst/>
              <a:rect r="r" b="b" t="t" l="l"/>
              <a:pathLst>
                <a:path h="977334" w="1559932">
                  <a:moveTo>
                    <a:pt x="44734" y="0"/>
                  </a:moveTo>
                  <a:lnTo>
                    <a:pt x="1515198" y="0"/>
                  </a:lnTo>
                  <a:cubicBezTo>
                    <a:pt x="1527063" y="0"/>
                    <a:pt x="1538441" y="4713"/>
                    <a:pt x="1546830" y="13102"/>
                  </a:cubicBezTo>
                  <a:cubicBezTo>
                    <a:pt x="1555219" y="21492"/>
                    <a:pt x="1559932" y="32870"/>
                    <a:pt x="1559932" y="44734"/>
                  </a:cubicBezTo>
                  <a:lnTo>
                    <a:pt x="1559932" y="932600"/>
                  </a:lnTo>
                  <a:cubicBezTo>
                    <a:pt x="1559932" y="944464"/>
                    <a:pt x="1555219" y="955843"/>
                    <a:pt x="1546830" y="964232"/>
                  </a:cubicBezTo>
                  <a:cubicBezTo>
                    <a:pt x="1538441" y="972621"/>
                    <a:pt x="1527063" y="977334"/>
                    <a:pt x="1515198" y="977334"/>
                  </a:cubicBezTo>
                  <a:lnTo>
                    <a:pt x="44734" y="977334"/>
                  </a:lnTo>
                  <a:cubicBezTo>
                    <a:pt x="32870" y="977334"/>
                    <a:pt x="21492" y="972621"/>
                    <a:pt x="13102" y="964232"/>
                  </a:cubicBezTo>
                  <a:cubicBezTo>
                    <a:pt x="4713" y="955843"/>
                    <a:pt x="0" y="944464"/>
                    <a:pt x="0" y="932600"/>
                  </a:cubicBezTo>
                  <a:lnTo>
                    <a:pt x="0" y="44734"/>
                  </a:lnTo>
                  <a:cubicBezTo>
                    <a:pt x="0" y="32870"/>
                    <a:pt x="4713" y="21492"/>
                    <a:pt x="13102" y="13102"/>
                  </a:cubicBezTo>
                  <a:cubicBezTo>
                    <a:pt x="21492" y="4713"/>
                    <a:pt x="32870" y="0"/>
                    <a:pt x="44734" y="0"/>
                  </a:cubicBezTo>
                  <a:close/>
                </a:path>
              </a:pathLst>
            </a:custGeom>
            <a:blipFill>
              <a:blip r:embed="rId9"/>
              <a:stretch>
                <a:fillRect l="-5758" t="0" r="-5758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41" id="41"/>
          <p:cNvSpPr txBox="true"/>
          <p:nvPr/>
        </p:nvSpPr>
        <p:spPr>
          <a:xfrm rot="0">
            <a:off x="1911150" y="8167734"/>
            <a:ext cx="3600852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초기 디자인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025209" y="8167734"/>
            <a:ext cx="3600852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중간 디자인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324572" y="8167734"/>
            <a:ext cx="3600852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최종 디자인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622476" y="191015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</a:rPr>
              <a:t>CONTENTS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2957319" y="3944398"/>
            <a:ext cx="5818774" cy="852248"/>
            <a:chOff x="0" y="0"/>
            <a:chExt cx="2724474" cy="3990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2957319" y="5296518"/>
            <a:ext cx="5818774" cy="852248"/>
            <a:chOff x="0" y="0"/>
            <a:chExt cx="2724474" cy="39904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2957319" y="6644066"/>
            <a:ext cx="5818774" cy="852248"/>
            <a:chOff x="0" y="0"/>
            <a:chExt cx="2724474" cy="39904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724474" cy="399040"/>
            </a:xfrm>
            <a:custGeom>
              <a:avLst/>
              <a:gdLst/>
              <a:ahLst/>
              <a:cxnLst/>
              <a:rect r="r" b="b" t="t" l="l"/>
              <a:pathLst>
                <a:path h="399040" w="2724474">
                  <a:moveTo>
                    <a:pt x="38585" y="0"/>
                  </a:moveTo>
                  <a:lnTo>
                    <a:pt x="2685889" y="0"/>
                  </a:lnTo>
                  <a:cubicBezTo>
                    <a:pt x="2696123" y="0"/>
                    <a:pt x="2705937" y="4065"/>
                    <a:pt x="2713173" y="11301"/>
                  </a:cubicBezTo>
                  <a:cubicBezTo>
                    <a:pt x="2720409" y="18537"/>
                    <a:pt x="2724474" y="28351"/>
                    <a:pt x="2724474" y="38585"/>
                  </a:cubicBezTo>
                  <a:lnTo>
                    <a:pt x="2724474" y="360456"/>
                  </a:lnTo>
                  <a:cubicBezTo>
                    <a:pt x="2724474" y="370689"/>
                    <a:pt x="2720409" y="380503"/>
                    <a:pt x="2713173" y="387739"/>
                  </a:cubicBezTo>
                  <a:cubicBezTo>
                    <a:pt x="2705937" y="394975"/>
                    <a:pt x="2696123" y="399040"/>
                    <a:pt x="2685889" y="399040"/>
                  </a:cubicBezTo>
                  <a:lnTo>
                    <a:pt x="38585" y="399040"/>
                  </a:lnTo>
                  <a:cubicBezTo>
                    <a:pt x="28351" y="399040"/>
                    <a:pt x="18537" y="394975"/>
                    <a:pt x="11301" y="387739"/>
                  </a:cubicBezTo>
                  <a:cubicBezTo>
                    <a:pt x="4065" y="380503"/>
                    <a:pt x="0" y="370689"/>
                    <a:pt x="0" y="360456"/>
                  </a:cubicBezTo>
                  <a:lnTo>
                    <a:pt x="0" y="38585"/>
                  </a:lnTo>
                  <a:cubicBezTo>
                    <a:pt x="0" y="28351"/>
                    <a:pt x="4065" y="18537"/>
                    <a:pt x="11301" y="11301"/>
                  </a:cubicBezTo>
                  <a:cubicBezTo>
                    <a:pt x="18537" y="4065"/>
                    <a:pt x="28351" y="0"/>
                    <a:pt x="385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2724474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0" id="40"/>
          <p:cNvSpPr txBox="true"/>
          <p:nvPr/>
        </p:nvSpPr>
        <p:spPr>
          <a:xfrm rot="0">
            <a:off x="4246288" y="4015811"/>
            <a:ext cx="4298870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Tlab 라곰 Bold"/>
              </a:rPr>
              <a:t>팀원 소개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246288" y="5367931"/>
            <a:ext cx="4298870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Tlab 라곰 Bold"/>
              </a:rPr>
              <a:t>개발 진행 기록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246288" y="6715478"/>
            <a:ext cx="4298870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ea typeface="Tlab 라곰 Bold"/>
              </a:rPr>
              <a:t>제품 개요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243607" y="4015811"/>
            <a:ext cx="636438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</a:rPr>
              <a:t>1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511907" y="5296518"/>
            <a:ext cx="5818774" cy="852248"/>
            <a:chOff x="0" y="0"/>
            <a:chExt cx="7758365" cy="1136330"/>
          </a:xfrm>
        </p:grpSpPr>
        <p:grpSp>
          <p:nvGrpSpPr>
            <p:cNvPr name="Group 45" id="45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8" id="48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ea typeface="Tlab 라곰 Bold"/>
                </a:rPr>
                <a:t>기술 설명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381718" y="130142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</a:rPr>
                <a:t>5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3243607" y="5365645"/>
            <a:ext cx="636438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</a:rPr>
              <a:t>2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9511907" y="6644066"/>
            <a:ext cx="5818774" cy="852248"/>
            <a:chOff x="0" y="0"/>
            <a:chExt cx="7758365" cy="1136330"/>
          </a:xfrm>
        </p:grpSpPr>
        <p:grpSp>
          <p:nvGrpSpPr>
            <p:cNvPr name="Group 52" id="52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54" id="54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5" id="55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ea typeface="Tlab 라곰 Bold"/>
                </a:rPr>
                <a:t>결과</a:t>
              </a:r>
            </a:p>
          </p:txBody>
        </p:sp>
        <p:sp>
          <p:nvSpPr>
            <p:cNvPr name="TextBox 56" id="56"/>
            <p:cNvSpPr txBox="true"/>
            <p:nvPr/>
          </p:nvSpPr>
          <p:spPr>
            <a:xfrm rot="0">
              <a:off x="381718" y="127094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</a:rPr>
                <a:t>6</a:t>
              </a: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3243607" y="6720266"/>
            <a:ext cx="636438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</a:rPr>
              <a:t>3</a:t>
            </a:r>
          </a:p>
        </p:txBody>
      </p:sp>
      <p:grpSp>
        <p:nvGrpSpPr>
          <p:cNvPr name="Group 58" id="58"/>
          <p:cNvGrpSpPr/>
          <p:nvPr/>
        </p:nvGrpSpPr>
        <p:grpSpPr>
          <a:xfrm rot="0">
            <a:off x="9511907" y="3948970"/>
            <a:ext cx="5818774" cy="852248"/>
            <a:chOff x="0" y="0"/>
            <a:chExt cx="7758365" cy="1136330"/>
          </a:xfrm>
        </p:grpSpPr>
        <p:grpSp>
          <p:nvGrpSpPr>
            <p:cNvPr name="Group 59" id="59"/>
            <p:cNvGrpSpPr/>
            <p:nvPr/>
          </p:nvGrpSpPr>
          <p:grpSpPr>
            <a:xfrm rot="0">
              <a:off x="0" y="0"/>
              <a:ext cx="7758365" cy="1136330"/>
              <a:chOff x="0" y="0"/>
              <a:chExt cx="2724474" cy="39904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2724474" cy="399040"/>
              </a:xfrm>
              <a:custGeom>
                <a:avLst/>
                <a:gdLst/>
                <a:ahLst/>
                <a:cxnLst/>
                <a:rect r="r" b="b" t="t" l="l"/>
                <a:pathLst>
                  <a:path h="399040" w="2724474">
                    <a:moveTo>
                      <a:pt x="38585" y="0"/>
                    </a:moveTo>
                    <a:lnTo>
                      <a:pt x="2685889" y="0"/>
                    </a:lnTo>
                    <a:cubicBezTo>
                      <a:pt x="2696123" y="0"/>
                      <a:pt x="2705937" y="4065"/>
                      <a:pt x="2713173" y="11301"/>
                    </a:cubicBezTo>
                    <a:cubicBezTo>
                      <a:pt x="2720409" y="18537"/>
                      <a:pt x="2724474" y="28351"/>
                      <a:pt x="2724474" y="38585"/>
                    </a:cubicBezTo>
                    <a:lnTo>
                      <a:pt x="2724474" y="360456"/>
                    </a:lnTo>
                    <a:cubicBezTo>
                      <a:pt x="2724474" y="370689"/>
                      <a:pt x="2720409" y="380503"/>
                      <a:pt x="2713173" y="387739"/>
                    </a:cubicBezTo>
                    <a:cubicBezTo>
                      <a:pt x="2705937" y="394975"/>
                      <a:pt x="2696123" y="399040"/>
                      <a:pt x="2685889" y="399040"/>
                    </a:cubicBezTo>
                    <a:lnTo>
                      <a:pt x="38585" y="399040"/>
                    </a:lnTo>
                    <a:cubicBezTo>
                      <a:pt x="28351" y="399040"/>
                      <a:pt x="18537" y="394975"/>
                      <a:pt x="11301" y="387739"/>
                    </a:cubicBezTo>
                    <a:cubicBezTo>
                      <a:pt x="4065" y="380503"/>
                      <a:pt x="0" y="370689"/>
                      <a:pt x="0" y="360456"/>
                    </a:cubicBezTo>
                    <a:lnTo>
                      <a:pt x="0" y="38585"/>
                    </a:lnTo>
                    <a:cubicBezTo>
                      <a:pt x="0" y="28351"/>
                      <a:pt x="4065" y="18537"/>
                      <a:pt x="11301" y="11301"/>
                    </a:cubicBezTo>
                    <a:cubicBezTo>
                      <a:pt x="18537" y="4065"/>
                      <a:pt x="28351" y="0"/>
                      <a:pt x="3858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rnd">
                <a:solidFill>
                  <a:srgbClr val="40352D"/>
                </a:solidFill>
                <a:prstDash val="solid"/>
                <a:round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0" y="-19050"/>
                <a:ext cx="2724474" cy="418090"/>
              </a:xfrm>
              <a:prstGeom prst="rect">
                <a:avLst/>
              </a:prstGeom>
            </p:spPr>
            <p:txBody>
              <a:bodyPr anchor="ctr" rtlCol="false" tIns="28575" lIns="28575" bIns="28575" rIns="28575"/>
              <a:lstStyle/>
              <a:p>
                <a:pPr algn="ctr" marL="0" indent="0" lvl="0">
                  <a:lnSpc>
                    <a:spcPts val="1496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2" id="62"/>
            <p:cNvSpPr txBox="true"/>
            <p:nvPr/>
          </p:nvSpPr>
          <p:spPr>
            <a:xfrm rot="0">
              <a:off x="1718627" y="130142"/>
              <a:ext cx="5731827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ea typeface="Tlab 라곰 Bold"/>
                </a:rPr>
                <a:t>동작 설명</a:t>
              </a:r>
            </a:p>
          </p:txBody>
        </p:sp>
        <p:sp>
          <p:nvSpPr>
            <p:cNvPr name="TextBox 63" id="63"/>
            <p:cNvSpPr txBox="true"/>
            <p:nvPr/>
          </p:nvSpPr>
          <p:spPr>
            <a:xfrm rot="0">
              <a:off x="381718" y="136525"/>
              <a:ext cx="848584" cy="7712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49"/>
                </a:lnSpc>
                <a:spcBef>
                  <a:spcPct val="0"/>
                </a:spcBef>
              </a:pPr>
              <a:r>
                <a:rPr lang="en-US" sz="3300">
                  <a:solidFill>
                    <a:srgbClr val="40352D"/>
                  </a:solidFill>
                  <a:latin typeface="Tlab 라곰 Bold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</a:rPr>
              <a:t>UI/UX &amp; 프로그램 동작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조민수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27320" y="3749611"/>
            <a:ext cx="7816680" cy="377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</a:rPr>
              <a:t>PYQT5를 사용. 사용자 편의성을 고려하여 직관적인UI/UX를 디자인.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</a:rPr>
              <a:t>FLOW CHART에 기반한 메인 프로그램 구현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</a:rPr>
              <a:t>성별선택(GOOGLE TTS), </a:t>
            </a:r>
            <a:r>
              <a:rPr lang="en-US" sz="2799">
                <a:solidFill>
                  <a:srgbClr val="40352D"/>
                </a:solidFill>
                <a:latin typeface="210 디딤고딕"/>
                <a:ea typeface="210 디딤고딕"/>
              </a:rPr>
              <a:t>단어변경, 소음측정, 발음 듣기, 녹음 등의 기능을 구현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514812" y="3345130"/>
            <a:ext cx="7243046" cy="5117381"/>
            <a:chOff x="0" y="0"/>
            <a:chExt cx="908225" cy="6416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08225" cy="641682"/>
            </a:xfrm>
            <a:custGeom>
              <a:avLst/>
              <a:gdLst/>
              <a:ahLst/>
              <a:cxnLst/>
              <a:rect r="r" b="b" t="t" l="l"/>
              <a:pathLst>
                <a:path h="641682" w="908225">
                  <a:moveTo>
                    <a:pt x="24584" y="0"/>
                  </a:moveTo>
                  <a:lnTo>
                    <a:pt x="883640" y="0"/>
                  </a:lnTo>
                  <a:cubicBezTo>
                    <a:pt x="890161" y="0"/>
                    <a:pt x="896414" y="2590"/>
                    <a:pt x="901024" y="7201"/>
                  </a:cubicBezTo>
                  <a:cubicBezTo>
                    <a:pt x="905634" y="11811"/>
                    <a:pt x="908225" y="18064"/>
                    <a:pt x="908225" y="24584"/>
                  </a:cubicBezTo>
                  <a:lnTo>
                    <a:pt x="908225" y="617098"/>
                  </a:lnTo>
                  <a:cubicBezTo>
                    <a:pt x="908225" y="630675"/>
                    <a:pt x="897218" y="641682"/>
                    <a:pt x="883640" y="641682"/>
                  </a:cubicBezTo>
                  <a:lnTo>
                    <a:pt x="24584" y="641682"/>
                  </a:lnTo>
                  <a:cubicBezTo>
                    <a:pt x="18064" y="641682"/>
                    <a:pt x="11811" y="639092"/>
                    <a:pt x="7201" y="634481"/>
                  </a:cubicBezTo>
                  <a:cubicBezTo>
                    <a:pt x="2590" y="629871"/>
                    <a:pt x="0" y="623618"/>
                    <a:pt x="0" y="617098"/>
                  </a:cubicBezTo>
                  <a:lnTo>
                    <a:pt x="0" y="24584"/>
                  </a:lnTo>
                  <a:cubicBezTo>
                    <a:pt x="0" y="18064"/>
                    <a:pt x="2590" y="11811"/>
                    <a:pt x="7201" y="7201"/>
                  </a:cubicBezTo>
                  <a:cubicBezTo>
                    <a:pt x="11811" y="2590"/>
                    <a:pt x="18064" y="0"/>
                    <a:pt x="24584" y="0"/>
                  </a:cubicBezTo>
                  <a:close/>
                </a:path>
              </a:pathLst>
            </a:custGeom>
            <a:blipFill>
              <a:blip r:embed="rId6"/>
              <a:stretch>
                <a:fillRect l="-1073" t="0" r="-1073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167660"/>
          </a:xfrm>
          <a:custGeom>
            <a:avLst/>
            <a:gdLst/>
            <a:ahLst/>
            <a:cxnLst/>
            <a:rect r="r" b="b" t="t" l="l"/>
            <a:pathLst>
              <a:path h="1167660" w="1167660">
                <a:moveTo>
                  <a:pt x="0" y="0"/>
                </a:moveTo>
                <a:lnTo>
                  <a:pt x="1167660" y="0"/>
                </a:lnTo>
                <a:lnTo>
                  <a:pt x="1167660" y="1167660"/>
                </a:lnTo>
                <a:lnTo>
                  <a:pt x="0" y="11676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디버깅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이민석, 전준표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608074" y="3331542"/>
            <a:ext cx="10277011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수 백번의 테스트를 통하여 시스템의 완성도를 증진 -&gt; 기능 추가 및 UI변경 등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2153543" y="2526508"/>
            <a:ext cx="4706119" cy="6271466"/>
            <a:chOff x="0" y="0"/>
            <a:chExt cx="988716" cy="1317582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88716" cy="1317582"/>
            </a:xfrm>
            <a:custGeom>
              <a:avLst/>
              <a:gdLst/>
              <a:ahLst/>
              <a:cxnLst/>
              <a:rect r="r" b="b" t="t" l="l"/>
              <a:pathLst>
                <a:path h="1317582" w="988716">
                  <a:moveTo>
                    <a:pt x="37837" y="0"/>
                  </a:moveTo>
                  <a:lnTo>
                    <a:pt x="950879" y="0"/>
                  </a:lnTo>
                  <a:cubicBezTo>
                    <a:pt x="971776" y="0"/>
                    <a:pt x="988716" y="16940"/>
                    <a:pt x="988716" y="37837"/>
                  </a:cubicBezTo>
                  <a:lnTo>
                    <a:pt x="988716" y="1279745"/>
                  </a:lnTo>
                  <a:cubicBezTo>
                    <a:pt x="988716" y="1300642"/>
                    <a:pt x="971776" y="1317582"/>
                    <a:pt x="950879" y="1317582"/>
                  </a:cubicBezTo>
                  <a:lnTo>
                    <a:pt x="37837" y="1317582"/>
                  </a:lnTo>
                  <a:cubicBezTo>
                    <a:pt x="16940" y="1317582"/>
                    <a:pt x="0" y="1300642"/>
                    <a:pt x="0" y="1279745"/>
                  </a:cubicBezTo>
                  <a:lnTo>
                    <a:pt x="0" y="37837"/>
                  </a:lnTo>
                  <a:cubicBezTo>
                    <a:pt x="0" y="16940"/>
                    <a:pt x="16940" y="0"/>
                    <a:pt x="37837" y="0"/>
                  </a:cubicBezTo>
                  <a:close/>
                </a:path>
              </a:pathLst>
            </a:custGeom>
            <a:blipFill>
              <a:blip r:embed="rId6"/>
              <a:stretch>
                <a:fillRect l="-2465" t="0" r="-2465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6" id="36"/>
          <p:cNvGrpSpPr/>
          <p:nvPr/>
        </p:nvGrpSpPr>
        <p:grpSpPr>
          <a:xfrm rot="0">
            <a:off x="1617599" y="5143500"/>
            <a:ext cx="4535715" cy="3654474"/>
            <a:chOff x="0" y="0"/>
            <a:chExt cx="988716" cy="796619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988716" cy="796619"/>
            </a:xfrm>
            <a:custGeom>
              <a:avLst/>
              <a:gdLst/>
              <a:ahLst/>
              <a:cxnLst/>
              <a:rect r="r" b="b" t="t" l="l"/>
              <a:pathLst>
                <a:path h="796619" w="988716">
                  <a:moveTo>
                    <a:pt x="39258" y="0"/>
                  </a:moveTo>
                  <a:lnTo>
                    <a:pt x="949457" y="0"/>
                  </a:lnTo>
                  <a:cubicBezTo>
                    <a:pt x="959869" y="0"/>
                    <a:pt x="969855" y="4136"/>
                    <a:pt x="977217" y="11498"/>
                  </a:cubicBezTo>
                  <a:cubicBezTo>
                    <a:pt x="984580" y="18861"/>
                    <a:pt x="988716" y="28846"/>
                    <a:pt x="988716" y="39258"/>
                  </a:cubicBezTo>
                  <a:lnTo>
                    <a:pt x="988716" y="757361"/>
                  </a:lnTo>
                  <a:cubicBezTo>
                    <a:pt x="988716" y="767773"/>
                    <a:pt x="984580" y="777758"/>
                    <a:pt x="977217" y="785120"/>
                  </a:cubicBezTo>
                  <a:cubicBezTo>
                    <a:pt x="969855" y="792483"/>
                    <a:pt x="959869" y="796619"/>
                    <a:pt x="949457" y="796619"/>
                  </a:cubicBezTo>
                  <a:lnTo>
                    <a:pt x="39258" y="796619"/>
                  </a:lnTo>
                  <a:cubicBezTo>
                    <a:pt x="28846" y="796619"/>
                    <a:pt x="18861" y="792483"/>
                    <a:pt x="11498" y="785120"/>
                  </a:cubicBezTo>
                  <a:cubicBezTo>
                    <a:pt x="4136" y="777758"/>
                    <a:pt x="0" y="767773"/>
                    <a:pt x="0" y="757361"/>
                  </a:cubicBezTo>
                  <a:lnTo>
                    <a:pt x="0" y="39258"/>
                  </a:lnTo>
                  <a:cubicBezTo>
                    <a:pt x="0" y="28846"/>
                    <a:pt x="4136" y="18861"/>
                    <a:pt x="11498" y="11498"/>
                  </a:cubicBezTo>
                  <a:cubicBezTo>
                    <a:pt x="18861" y="4136"/>
                    <a:pt x="28846" y="0"/>
                    <a:pt x="39258" y="0"/>
                  </a:cubicBezTo>
                  <a:close/>
                </a:path>
              </a:pathLst>
            </a:custGeom>
            <a:blipFill>
              <a:blip r:embed="rId7"/>
              <a:stretch>
                <a:fillRect l="-12474" t="0" r="-12474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8" id="38"/>
          <p:cNvGrpSpPr/>
          <p:nvPr/>
        </p:nvGrpSpPr>
        <p:grpSpPr>
          <a:xfrm rot="0">
            <a:off x="6564738" y="5143500"/>
            <a:ext cx="5320346" cy="3654474"/>
            <a:chOff x="0" y="0"/>
            <a:chExt cx="1159753" cy="7966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59753" cy="796619"/>
            </a:xfrm>
            <a:custGeom>
              <a:avLst/>
              <a:gdLst/>
              <a:ahLst/>
              <a:cxnLst/>
              <a:rect r="r" b="b" t="t" l="l"/>
              <a:pathLst>
                <a:path h="796619" w="1159753">
                  <a:moveTo>
                    <a:pt x="33469" y="0"/>
                  </a:moveTo>
                  <a:lnTo>
                    <a:pt x="1126285" y="0"/>
                  </a:lnTo>
                  <a:cubicBezTo>
                    <a:pt x="1144769" y="0"/>
                    <a:pt x="1159753" y="14984"/>
                    <a:pt x="1159753" y="33469"/>
                  </a:cubicBezTo>
                  <a:lnTo>
                    <a:pt x="1159753" y="763150"/>
                  </a:lnTo>
                  <a:cubicBezTo>
                    <a:pt x="1159753" y="772027"/>
                    <a:pt x="1156227" y="780540"/>
                    <a:pt x="1149951" y="786816"/>
                  </a:cubicBezTo>
                  <a:cubicBezTo>
                    <a:pt x="1143674" y="793093"/>
                    <a:pt x="1135161" y="796619"/>
                    <a:pt x="1126285" y="796619"/>
                  </a:cubicBezTo>
                  <a:lnTo>
                    <a:pt x="33469" y="796619"/>
                  </a:lnTo>
                  <a:cubicBezTo>
                    <a:pt x="14984" y="796619"/>
                    <a:pt x="0" y="781635"/>
                    <a:pt x="0" y="763150"/>
                  </a:cubicBezTo>
                  <a:lnTo>
                    <a:pt x="0" y="33469"/>
                  </a:lnTo>
                  <a:cubicBezTo>
                    <a:pt x="0" y="14984"/>
                    <a:pt x="14984" y="0"/>
                    <a:pt x="33469" y="0"/>
                  </a:cubicBezTo>
                  <a:close/>
                </a:path>
              </a:pathLst>
            </a:custGeom>
            <a:blipFill>
              <a:blip r:embed="rId8"/>
              <a:stretch>
                <a:fillRect l="-6386" t="0" r="-6386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659465"/>
          </a:xfrm>
          <a:custGeom>
            <a:avLst/>
            <a:gdLst/>
            <a:ahLst/>
            <a:cxnLst/>
            <a:rect r="r" b="b" t="t" l="l"/>
            <a:pathLst>
              <a:path h="1659465" w="1167660">
                <a:moveTo>
                  <a:pt x="0" y="0"/>
                </a:moveTo>
                <a:lnTo>
                  <a:pt x="1167660" y="0"/>
                </a:lnTo>
                <a:lnTo>
                  <a:pt x="1167660" y="1659465"/>
                </a:lnTo>
                <a:lnTo>
                  <a:pt x="0" y="1659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검증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533820" y="6309826"/>
            <a:ext cx="14982697" cy="2383295"/>
            <a:chOff x="0" y="0"/>
            <a:chExt cx="11041380" cy="17563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41380" cy="1756350"/>
            </a:xfrm>
            <a:custGeom>
              <a:avLst/>
              <a:gdLst/>
              <a:ahLst/>
              <a:cxnLst/>
              <a:rect r="r" b="b" t="t" l="l"/>
              <a:pathLst>
                <a:path h="1756350" w="11041380">
                  <a:moveTo>
                    <a:pt x="11885" y="0"/>
                  </a:moveTo>
                  <a:lnTo>
                    <a:pt x="11029495" y="0"/>
                  </a:lnTo>
                  <a:cubicBezTo>
                    <a:pt x="11036059" y="0"/>
                    <a:pt x="11041380" y="5321"/>
                    <a:pt x="11041380" y="11885"/>
                  </a:cubicBezTo>
                  <a:lnTo>
                    <a:pt x="11041380" y="1744465"/>
                  </a:lnTo>
                  <a:cubicBezTo>
                    <a:pt x="11041380" y="1751029"/>
                    <a:pt x="11036059" y="1756350"/>
                    <a:pt x="11029495" y="1756350"/>
                  </a:cubicBezTo>
                  <a:lnTo>
                    <a:pt x="11885" y="1756350"/>
                  </a:lnTo>
                  <a:cubicBezTo>
                    <a:pt x="5321" y="1756350"/>
                    <a:pt x="0" y="1751029"/>
                    <a:pt x="0" y="1744465"/>
                  </a:cubicBezTo>
                  <a:lnTo>
                    <a:pt x="0" y="11885"/>
                  </a:lnTo>
                  <a:cubicBezTo>
                    <a:pt x="0" y="5321"/>
                    <a:pt x="5321" y="0"/>
                    <a:pt x="11885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63" r="0" b="-863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4" id="34"/>
          <p:cNvGrpSpPr/>
          <p:nvPr/>
        </p:nvGrpSpPr>
        <p:grpSpPr>
          <a:xfrm rot="0">
            <a:off x="10802766" y="2954613"/>
            <a:ext cx="5713752" cy="3031363"/>
            <a:chOff x="0" y="0"/>
            <a:chExt cx="4467142" cy="236998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467142" cy="2369989"/>
            </a:xfrm>
            <a:custGeom>
              <a:avLst/>
              <a:gdLst/>
              <a:ahLst/>
              <a:cxnLst/>
              <a:rect r="r" b="b" t="t" l="l"/>
              <a:pathLst>
                <a:path h="2369989" w="4467142">
                  <a:moveTo>
                    <a:pt x="31164" y="0"/>
                  </a:moveTo>
                  <a:lnTo>
                    <a:pt x="4435978" y="0"/>
                  </a:lnTo>
                  <a:cubicBezTo>
                    <a:pt x="4453189" y="0"/>
                    <a:pt x="4467142" y="13953"/>
                    <a:pt x="4467142" y="31164"/>
                  </a:cubicBezTo>
                  <a:lnTo>
                    <a:pt x="4467142" y="2338824"/>
                  </a:lnTo>
                  <a:cubicBezTo>
                    <a:pt x="4467142" y="2356036"/>
                    <a:pt x="4453189" y="2369989"/>
                    <a:pt x="4435978" y="2369989"/>
                  </a:cubicBezTo>
                  <a:lnTo>
                    <a:pt x="31164" y="2369989"/>
                  </a:lnTo>
                  <a:cubicBezTo>
                    <a:pt x="13953" y="2369989"/>
                    <a:pt x="0" y="2356036"/>
                    <a:pt x="0" y="2338824"/>
                  </a:cubicBezTo>
                  <a:lnTo>
                    <a:pt x="0" y="31164"/>
                  </a:lnTo>
                  <a:cubicBezTo>
                    <a:pt x="0" y="13953"/>
                    <a:pt x="13953" y="0"/>
                    <a:pt x="31164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666" r="0" b="-666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6" id="36"/>
          <p:cNvSpPr txBox="true"/>
          <p:nvPr/>
        </p:nvSpPr>
        <p:spPr>
          <a:xfrm rot="0">
            <a:off x="2168620" y="2935224"/>
            <a:ext cx="8307787" cy="4321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검증 방법</a:t>
            </a:r>
          </a:p>
          <a:p>
            <a:pPr algn="l" marL="604519" indent="-302260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실제 발음평가에 사용되는 평가지표를 사용하여 사람이 직접 평가. 결과의 객관성을 최대한 유지</a:t>
            </a:r>
          </a:p>
          <a:p>
            <a:pPr algn="l">
              <a:lnSpc>
                <a:spcPts val="4283"/>
              </a:lnSpc>
            </a:pPr>
          </a:p>
          <a:p>
            <a:pPr algn="l" marL="604519" indent="-302260" lvl="1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모델이 평가한 점수와의 비교를 통하여 정확도 검증</a:t>
            </a: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</a:p>
          <a:p>
            <a:pPr algn="l">
              <a:lnSpc>
                <a:spcPts val="4283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유재휘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00125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327320" y="1194646"/>
            <a:ext cx="1167660" cy="1659465"/>
          </a:xfrm>
          <a:custGeom>
            <a:avLst/>
            <a:gdLst/>
            <a:ahLst/>
            <a:cxnLst/>
            <a:rect r="r" b="b" t="t" l="l"/>
            <a:pathLst>
              <a:path h="1659465" w="1167660">
                <a:moveTo>
                  <a:pt x="0" y="0"/>
                </a:moveTo>
                <a:lnTo>
                  <a:pt x="1167660" y="0"/>
                </a:lnTo>
                <a:lnTo>
                  <a:pt x="1167660" y="1659465"/>
                </a:lnTo>
                <a:lnTo>
                  <a:pt x="0" y="1659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2494980" y="5524500"/>
            <a:ext cx="13687189" cy="3642538"/>
            <a:chOff x="0" y="0"/>
            <a:chExt cx="6599655" cy="175635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599655" cy="1756350"/>
            </a:xfrm>
            <a:custGeom>
              <a:avLst/>
              <a:gdLst/>
              <a:ahLst/>
              <a:cxnLst/>
              <a:rect r="r" b="b" t="t" l="l"/>
              <a:pathLst>
                <a:path h="1756350" w="6599655">
                  <a:moveTo>
                    <a:pt x="13010" y="0"/>
                  </a:moveTo>
                  <a:lnTo>
                    <a:pt x="6586645" y="0"/>
                  </a:lnTo>
                  <a:cubicBezTo>
                    <a:pt x="6593830" y="0"/>
                    <a:pt x="6599655" y="5825"/>
                    <a:pt x="6599655" y="13010"/>
                  </a:cubicBezTo>
                  <a:lnTo>
                    <a:pt x="6599655" y="1743340"/>
                  </a:lnTo>
                  <a:cubicBezTo>
                    <a:pt x="6599655" y="1746791"/>
                    <a:pt x="6598284" y="1750100"/>
                    <a:pt x="6595844" y="1752540"/>
                  </a:cubicBezTo>
                  <a:cubicBezTo>
                    <a:pt x="6593405" y="1754979"/>
                    <a:pt x="6590095" y="1756350"/>
                    <a:pt x="6586645" y="1756350"/>
                  </a:cubicBezTo>
                  <a:lnTo>
                    <a:pt x="13010" y="1756350"/>
                  </a:lnTo>
                  <a:cubicBezTo>
                    <a:pt x="9559" y="1756350"/>
                    <a:pt x="6250" y="1754979"/>
                    <a:pt x="3810" y="1752540"/>
                  </a:cubicBezTo>
                  <a:cubicBezTo>
                    <a:pt x="1371" y="1750100"/>
                    <a:pt x="0" y="1746791"/>
                    <a:pt x="0" y="1743340"/>
                  </a:cubicBezTo>
                  <a:lnTo>
                    <a:pt x="0" y="13010"/>
                  </a:lnTo>
                  <a:cubicBezTo>
                    <a:pt x="0" y="9559"/>
                    <a:pt x="1371" y="6250"/>
                    <a:pt x="3810" y="3810"/>
                  </a:cubicBezTo>
                  <a:cubicBezTo>
                    <a:pt x="6250" y="1371"/>
                    <a:pt x="9559" y="0"/>
                    <a:pt x="1301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251" r="0" b="-251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3" id="33"/>
          <p:cNvSpPr txBox="true"/>
          <p:nvPr/>
        </p:nvSpPr>
        <p:spPr>
          <a:xfrm rot="0">
            <a:off x="13122508" y="987709"/>
            <a:ext cx="4108217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Light"/>
                <a:ea typeface="210 디딤고딕 Light"/>
              </a:rPr>
              <a:t>담당자 : 유재휘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794377" y="2394092"/>
            <a:ext cx="13659332" cy="2149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발음 테스트 대상 : 인천대학교 외국인 교환학생 동아리 “IGF” 학생들, 영어, 아시아권 한국어 학습자 총 20명의 한국어 녹음 데이터</a:t>
            </a:r>
          </a:p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테스트 방법 : 짧은 단어와 문장으로 이루어진 발음들을 녹음하여 사람과 모델, 상용서비스     각각 정확도 측정 후 차이를 비교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574413" y="2689203"/>
            <a:ext cx="9161733" cy="4908594"/>
            <a:chOff x="0" y="0"/>
            <a:chExt cx="1405375" cy="75296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405375" cy="752960"/>
            </a:xfrm>
            <a:custGeom>
              <a:avLst/>
              <a:gdLst/>
              <a:ahLst/>
              <a:cxnLst/>
              <a:rect r="r" b="b" t="t" l="l"/>
              <a:pathLst>
                <a:path h="752960" w="1405375">
                  <a:moveTo>
                    <a:pt x="19436" y="0"/>
                  </a:moveTo>
                  <a:lnTo>
                    <a:pt x="1385939" y="0"/>
                  </a:lnTo>
                  <a:cubicBezTo>
                    <a:pt x="1391094" y="0"/>
                    <a:pt x="1396037" y="2048"/>
                    <a:pt x="1399682" y="5693"/>
                  </a:cubicBezTo>
                  <a:cubicBezTo>
                    <a:pt x="1403327" y="9337"/>
                    <a:pt x="1405375" y="14281"/>
                    <a:pt x="1405375" y="19436"/>
                  </a:cubicBezTo>
                  <a:lnTo>
                    <a:pt x="1405375" y="733524"/>
                  </a:lnTo>
                  <a:cubicBezTo>
                    <a:pt x="1405375" y="744258"/>
                    <a:pt x="1396673" y="752960"/>
                    <a:pt x="1385939" y="752960"/>
                  </a:cubicBezTo>
                  <a:lnTo>
                    <a:pt x="19436" y="752960"/>
                  </a:lnTo>
                  <a:cubicBezTo>
                    <a:pt x="14281" y="752960"/>
                    <a:pt x="9337" y="750912"/>
                    <a:pt x="5693" y="747267"/>
                  </a:cubicBezTo>
                  <a:cubicBezTo>
                    <a:pt x="2048" y="743622"/>
                    <a:pt x="0" y="738679"/>
                    <a:pt x="0" y="733524"/>
                  </a:cubicBezTo>
                  <a:lnTo>
                    <a:pt x="0" y="19436"/>
                  </a:lnTo>
                  <a:cubicBezTo>
                    <a:pt x="0" y="8702"/>
                    <a:pt x="8702" y="0"/>
                    <a:pt x="1943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421" r="0" b="-421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2421293" y="8169714"/>
            <a:ext cx="13445414" cy="529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7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-&gt; 최종 측정 기준 5% 이내의 오차율 &amp; 기존 발음 평가 기술 대비34%의 성능 향상 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622476" y="191015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결과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4728479" y="2371725"/>
            <a:ext cx="8511754" cy="6698466"/>
            <a:chOff x="0" y="0"/>
            <a:chExt cx="1600739" cy="1259728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600739" cy="1259728"/>
            </a:xfrm>
            <a:custGeom>
              <a:avLst/>
              <a:gdLst/>
              <a:ahLst/>
              <a:cxnLst/>
              <a:rect r="r" b="b" t="t" l="l"/>
              <a:pathLst>
                <a:path h="1259728" w="1600739">
                  <a:moveTo>
                    <a:pt x="20920" y="0"/>
                  </a:moveTo>
                  <a:lnTo>
                    <a:pt x="1579819" y="0"/>
                  </a:lnTo>
                  <a:cubicBezTo>
                    <a:pt x="1591373" y="0"/>
                    <a:pt x="1600739" y="9366"/>
                    <a:pt x="1600739" y="20920"/>
                  </a:cubicBezTo>
                  <a:lnTo>
                    <a:pt x="1600739" y="1238808"/>
                  </a:lnTo>
                  <a:cubicBezTo>
                    <a:pt x="1600739" y="1244356"/>
                    <a:pt x="1598535" y="1249678"/>
                    <a:pt x="1594612" y="1253601"/>
                  </a:cubicBezTo>
                  <a:cubicBezTo>
                    <a:pt x="1590688" y="1257524"/>
                    <a:pt x="1585367" y="1259728"/>
                    <a:pt x="1579819" y="1259728"/>
                  </a:cubicBezTo>
                  <a:lnTo>
                    <a:pt x="20920" y="1259728"/>
                  </a:lnTo>
                  <a:cubicBezTo>
                    <a:pt x="9366" y="1259728"/>
                    <a:pt x="0" y="1250362"/>
                    <a:pt x="0" y="1238808"/>
                  </a:cubicBezTo>
                  <a:lnTo>
                    <a:pt x="0" y="20920"/>
                  </a:lnTo>
                  <a:cubicBezTo>
                    <a:pt x="0" y="15372"/>
                    <a:pt x="2204" y="10050"/>
                    <a:pt x="6127" y="6127"/>
                  </a:cubicBezTo>
                  <a:cubicBezTo>
                    <a:pt x="10050" y="2204"/>
                    <a:pt x="15372" y="0"/>
                    <a:pt x="2092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9" r="0" b="-19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2" id="32"/>
          <p:cNvSpPr txBox="true"/>
          <p:nvPr/>
        </p:nvSpPr>
        <p:spPr>
          <a:xfrm rot="0">
            <a:off x="1288473" y="102870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발표를 마치며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746289" y="2317812"/>
            <a:ext cx="6795423" cy="852248"/>
            <a:chOff x="0" y="0"/>
            <a:chExt cx="3181762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81762" cy="399040"/>
            </a:xfrm>
            <a:custGeom>
              <a:avLst/>
              <a:gdLst/>
              <a:ahLst/>
              <a:cxnLst/>
              <a:rect r="r" b="b" t="t" l="l"/>
              <a:pathLst>
                <a:path h="399040" w="3181762">
                  <a:moveTo>
                    <a:pt x="33039" y="0"/>
                  </a:moveTo>
                  <a:lnTo>
                    <a:pt x="3148723" y="0"/>
                  </a:lnTo>
                  <a:cubicBezTo>
                    <a:pt x="3157485" y="0"/>
                    <a:pt x="3165889" y="3481"/>
                    <a:pt x="3172085" y="9677"/>
                  </a:cubicBezTo>
                  <a:cubicBezTo>
                    <a:pt x="3178281" y="15873"/>
                    <a:pt x="3181762" y="24277"/>
                    <a:pt x="3181762" y="33039"/>
                  </a:cubicBezTo>
                  <a:lnTo>
                    <a:pt x="3181762" y="366001"/>
                  </a:lnTo>
                  <a:cubicBezTo>
                    <a:pt x="3181762" y="384248"/>
                    <a:pt x="3166970" y="399040"/>
                    <a:pt x="3148723" y="399040"/>
                  </a:cubicBezTo>
                  <a:lnTo>
                    <a:pt x="33039" y="399040"/>
                  </a:lnTo>
                  <a:cubicBezTo>
                    <a:pt x="14792" y="399040"/>
                    <a:pt x="0" y="384248"/>
                    <a:pt x="0" y="366001"/>
                  </a:cubicBezTo>
                  <a:lnTo>
                    <a:pt x="0" y="33039"/>
                  </a:lnTo>
                  <a:cubicBezTo>
                    <a:pt x="0" y="24277"/>
                    <a:pt x="3481" y="15873"/>
                    <a:pt x="9677" y="9677"/>
                  </a:cubicBezTo>
                  <a:cubicBezTo>
                    <a:pt x="15873" y="3481"/>
                    <a:pt x="24277" y="0"/>
                    <a:pt x="33039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3181762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127253" y="2692670"/>
            <a:ext cx="102532" cy="102532"/>
            <a:chOff x="0" y="0"/>
            <a:chExt cx="812800" cy="81280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6058215" y="2692670"/>
            <a:ext cx="102532" cy="102532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465547" y="2367251"/>
            <a:ext cx="5356906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</a:rPr>
              <a:t>THANK YOU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460321" y="4257675"/>
            <a:ext cx="11383536" cy="13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99"/>
              </a:lnSpc>
              <a:spcBef>
                <a:spcPct val="0"/>
              </a:spcBef>
            </a:pPr>
            <a:r>
              <a:rPr lang="en-US" sz="10099" strike="noStrike" u="none">
                <a:solidFill>
                  <a:srgbClr val="40352D"/>
                </a:solidFill>
                <a:ea typeface="Tlab 라곰 Bold"/>
              </a:rPr>
              <a:t>감사합니다</a:t>
            </a:r>
          </a:p>
        </p:txBody>
      </p:sp>
      <p:sp>
        <p:nvSpPr>
          <p:cNvPr name="AutoShape 41" id="41"/>
          <p:cNvSpPr/>
          <p:nvPr/>
        </p:nvSpPr>
        <p:spPr>
          <a:xfrm>
            <a:off x="7407636" y="7688218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>
            <a:off x="10851789" y="7709002"/>
            <a:ext cx="0" cy="384008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7425968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ea typeface="210 디딤고딕 Light"/>
              </a:rPr>
              <a:t>발표자 전준표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3460321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latin typeface="210 디딤고딕 Light"/>
                <a:ea typeface="210 디딤고딕 Light"/>
              </a:rPr>
              <a:t>팀명 MINUS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391615" y="7602493"/>
            <a:ext cx="3444153" cy="511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284"/>
              </a:lnSpc>
              <a:spcBef>
                <a:spcPct val="0"/>
              </a:spcBef>
            </a:pPr>
            <a:r>
              <a:rPr lang="en-US" sz="2800">
                <a:solidFill>
                  <a:srgbClr val="40352D"/>
                </a:solidFill>
                <a:ea typeface="210 디딤고딕 Light"/>
              </a:rPr>
              <a:t>인천대학교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2759922" y="7408258"/>
            <a:ext cx="2964870" cy="852248"/>
            <a:chOff x="0" y="0"/>
            <a:chExt cx="1388215" cy="39904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6027163" y="7408258"/>
            <a:ext cx="2964870" cy="852248"/>
            <a:chOff x="0" y="0"/>
            <a:chExt cx="1388215" cy="39904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295186" y="7408258"/>
            <a:ext cx="2964870" cy="852248"/>
            <a:chOff x="0" y="0"/>
            <a:chExt cx="1388215" cy="3990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2564856" y="7408258"/>
            <a:ext cx="2964870" cy="852248"/>
            <a:chOff x="0" y="0"/>
            <a:chExt cx="1388215" cy="3990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88215" cy="399040"/>
            </a:xfrm>
            <a:custGeom>
              <a:avLst/>
              <a:gdLst/>
              <a:ahLst/>
              <a:cxnLst/>
              <a:rect r="r" b="b" t="t" l="l"/>
              <a:pathLst>
                <a:path h="399040" w="1388215">
                  <a:moveTo>
                    <a:pt x="41779" y="0"/>
                  </a:moveTo>
                  <a:lnTo>
                    <a:pt x="1346436" y="0"/>
                  </a:lnTo>
                  <a:cubicBezTo>
                    <a:pt x="1369510" y="0"/>
                    <a:pt x="1388215" y="18705"/>
                    <a:pt x="1388215" y="41779"/>
                  </a:cubicBezTo>
                  <a:lnTo>
                    <a:pt x="1388215" y="357261"/>
                  </a:lnTo>
                  <a:cubicBezTo>
                    <a:pt x="1388215" y="368342"/>
                    <a:pt x="1383813" y="378968"/>
                    <a:pt x="1375978" y="386804"/>
                  </a:cubicBezTo>
                  <a:cubicBezTo>
                    <a:pt x="1368143" y="394639"/>
                    <a:pt x="1357516" y="399040"/>
                    <a:pt x="1346436" y="399040"/>
                  </a:cubicBezTo>
                  <a:lnTo>
                    <a:pt x="41779" y="399040"/>
                  </a:lnTo>
                  <a:cubicBezTo>
                    <a:pt x="30699" y="399040"/>
                    <a:pt x="20072" y="394639"/>
                    <a:pt x="12237" y="386804"/>
                  </a:cubicBezTo>
                  <a:cubicBezTo>
                    <a:pt x="4402" y="378968"/>
                    <a:pt x="0" y="368342"/>
                    <a:pt x="0" y="357261"/>
                  </a:cubicBezTo>
                  <a:lnTo>
                    <a:pt x="0" y="41779"/>
                  </a:lnTo>
                  <a:cubicBezTo>
                    <a:pt x="0" y="30699"/>
                    <a:pt x="4402" y="20072"/>
                    <a:pt x="12237" y="12237"/>
                  </a:cubicBezTo>
                  <a:cubicBezTo>
                    <a:pt x="20072" y="4402"/>
                    <a:pt x="30699" y="0"/>
                    <a:pt x="4177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0352D"/>
              </a:solidFill>
              <a:prstDash val="solid"/>
              <a:miter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19050"/>
              <a:ext cx="1388215" cy="418090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2759922" y="3610115"/>
            <a:ext cx="2964870" cy="3817194"/>
            <a:chOff x="0" y="0"/>
            <a:chExt cx="7398206" cy="95250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398206" cy="9525000"/>
            </a:xfrm>
            <a:custGeom>
              <a:avLst/>
              <a:gdLst/>
              <a:ahLst/>
              <a:cxnLst/>
              <a:rect r="r" b="b" t="t" l="l"/>
              <a:pathLst>
                <a:path h="9525000" w="7398206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51539" y="0"/>
                    <a:pt x="562264" y="0"/>
                  </a:cubicBezTo>
                  <a:lnTo>
                    <a:pt x="6835942" y="0"/>
                  </a:lnTo>
                  <a:cubicBezTo>
                    <a:pt x="7146667" y="0"/>
                    <a:pt x="7398206" y="217170"/>
                    <a:pt x="7398206" y="482600"/>
                  </a:cubicBezTo>
                  <a:lnTo>
                    <a:pt x="7398206" y="9042400"/>
                  </a:lnTo>
                  <a:cubicBezTo>
                    <a:pt x="7398206" y="9309100"/>
                    <a:pt x="7146667" y="9525000"/>
                    <a:pt x="6835942" y="9525000"/>
                  </a:cubicBezTo>
                  <a:lnTo>
                    <a:pt x="562264" y="9525000"/>
                  </a:lnTo>
                  <a:cubicBezTo>
                    <a:pt x="2530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0" t="-1150" r="0" b="-1150"/>
              </a:stretch>
            </a:blipFill>
            <a:ln w="19050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44" id="44"/>
          <p:cNvGrpSpPr/>
          <p:nvPr/>
        </p:nvGrpSpPr>
        <p:grpSpPr>
          <a:xfrm rot="0">
            <a:off x="6027163" y="3610115"/>
            <a:ext cx="2964870" cy="3817194"/>
            <a:chOff x="0" y="0"/>
            <a:chExt cx="7398206" cy="95250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398206" cy="9525000"/>
            </a:xfrm>
            <a:custGeom>
              <a:avLst/>
              <a:gdLst/>
              <a:ahLst/>
              <a:cxnLst/>
              <a:rect r="r" b="b" t="t" l="l"/>
              <a:pathLst>
                <a:path h="9525000" w="7398206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51539" y="0"/>
                    <a:pt x="562264" y="0"/>
                  </a:cubicBezTo>
                  <a:lnTo>
                    <a:pt x="6835942" y="0"/>
                  </a:lnTo>
                  <a:cubicBezTo>
                    <a:pt x="7146667" y="0"/>
                    <a:pt x="7398206" y="217170"/>
                    <a:pt x="7398206" y="482600"/>
                  </a:cubicBezTo>
                  <a:lnTo>
                    <a:pt x="7398206" y="9042400"/>
                  </a:lnTo>
                  <a:cubicBezTo>
                    <a:pt x="7398206" y="9309100"/>
                    <a:pt x="7146667" y="9525000"/>
                    <a:pt x="6835942" y="9525000"/>
                  </a:cubicBezTo>
                  <a:lnTo>
                    <a:pt x="562264" y="9525000"/>
                  </a:lnTo>
                  <a:cubicBezTo>
                    <a:pt x="2530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0" t="-381" r="0" b="-381"/>
              </a:stretch>
            </a:blipFill>
            <a:ln w="19050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46" id="46"/>
          <p:cNvGrpSpPr/>
          <p:nvPr/>
        </p:nvGrpSpPr>
        <p:grpSpPr>
          <a:xfrm rot="0">
            <a:off x="9295186" y="3610115"/>
            <a:ext cx="2964870" cy="3817194"/>
            <a:chOff x="0" y="0"/>
            <a:chExt cx="7398206" cy="95250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7398206" cy="9525000"/>
            </a:xfrm>
            <a:custGeom>
              <a:avLst/>
              <a:gdLst/>
              <a:ahLst/>
              <a:cxnLst/>
              <a:rect r="r" b="b" t="t" l="l"/>
              <a:pathLst>
                <a:path h="9525000" w="7398206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51539" y="0"/>
                    <a:pt x="562264" y="0"/>
                  </a:cubicBezTo>
                  <a:lnTo>
                    <a:pt x="6835942" y="0"/>
                  </a:lnTo>
                  <a:cubicBezTo>
                    <a:pt x="7146667" y="0"/>
                    <a:pt x="7398206" y="217170"/>
                    <a:pt x="7398206" y="482600"/>
                  </a:cubicBezTo>
                  <a:lnTo>
                    <a:pt x="7398206" y="9042400"/>
                  </a:lnTo>
                  <a:cubicBezTo>
                    <a:pt x="7398206" y="9309100"/>
                    <a:pt x="7146667" y="9525000"/>
                    <a:pt x="6835942" y="9525000"/>
                  </a:cubicBezTo>
                  <a:lnTo>
                    <a:pt x="562264" y="9525000"/>
                  </a:lnTo>
                  <a:cubicBezTo>
                    <a:pt x="2530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6"/>
              <a:stretch>
                <a:fillRect l="-994" t="0" r="-994" b="0"/>
              </a:stretch>
            </a:blipFill>
            <a:ln w="19050" cap="sq">
              <a:solidFill>
                <a:srgbClr val="40352D"/>
              </a:solidFill>
              <a:prstDash val="solid"/>
              <a:miter/>
            </a:ln>
          </p:spPr>
        </p:sp>
      </p:grpSp>
      <p:grpSp>
        <p:nvGrpSpPr>
          <p:cNvPr name="Group 48" id="48"/>
          <p:cNvGrpSpPr/>
          <p:nvPr/>
        </p:nvGrpSpPr>
        <p:grpSpPr>
          <a:xfrm rot="0">
            <a:off x="12563209" y="3610115"/>
            <a:ext cx="2964870" cy="3817194"/>
            <a:chOff x="0" y="0"/>
            <a:chExt cx="7398206" cy="9525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7398206" cy="9525000"/>
            </a:xfrm>
            <a:custGeom>
              <a:avLst/>
              <a:gdLst/>
              <a:ahLst/>
              <a:cxnLst/>
              <a:rect r="r" b="b" t="t" l="l"/>
              <a:pathLst>
                <a:path h="9525000" w="7398206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51539" y="0"/>
                    <a:pt x="562264" y="0"/>
                  </a:cubicBezTo>
                  <a:lnTo>
                    <a:pt x="6835942" y="0"/>
                  </a:lnTo>
                  <a:cubicBezTo>
                    <a:pt x="7146667" y="0"/>
                    <a:pt x="7398206" y="217170"/>
                    <a:pt x="7398206" y="482600"/>
                  </a:cubicBezTo>
                  <a:lnTo>
                    <a:pt x="7398206" y="9042400"/>
                  </a:lnTo>
                  <a:cubicBezTo>
                    <a:pt x="7398206" y="9309100"/>
                    <a:pt x="7146667" y="9525000"/>
                    <a:pt x="6835942" y="9525000"/>
                  </a:cubicBezTo>
                  <a:lnTo>
                    <a:pt x="562264" y="9525000"/>
                  </a:lnTo>
                  <a:cubicBezTo>
                    <a:pt x="253019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7"/>
              <a:stretch>
                <a:fillRect l="-60" t="0" r="-60" b="0"/>
              </a:stretch>
            </a:blipFill>
            <a:ln w="19050" cap="sq">
              <a:solidFill>
                <a:srgbClr val="40352D"/>
              </a:solidFill>
              <a:prstDash val="solid"/>
              <a:miter/>
            </a:ln>
          </p:spPr>
        </p:sp>
      </p:grpSp>
      <p:sp>
        <p:nvSpPr>
          <p:cNvPr name="TextBox 50" id="50"/>
          <p:cNvSpPr txBox="true"/>
          <p:nvPr/>
        </p:nvSpPr>
        <p:spPr>
          <a:xfrm rot="0">
            <a:off x="2759922" y="1910150"/>
            <a:ext cx="6536911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팀원 소개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759922" y="7545394"/>
            <a:ext cx="296487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Light"/>
              </a:rPr>
              <a:t>팀장 전준표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027163" y="7545394"/>
            <a:ext cx="2964870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Light"/>
              </a:rPr>
              <a:t>팀원 이민석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9296833" y="7545394"/>
            <a:ext cx="296322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Light"/>
              </a:rPr>
              <a:t>팀원 유재휘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564856" y="7545394"/>
            <a:ext cx="296322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Light"/>
              </a:rPr>
              <a:t>팀원 조민수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5937744" y="4859775"/>
            <a:ext cx="6137409" cy="4307897"/>
            <a:chOff x="0" y="0"/>
            <a:chExt cx="908225" cy="63749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8225" cy="637490"/>
            </a:xfrm>
            <a:custGeom>
              <a:avLst/>
              <a:gdLst/>
              <a:ahLst/>
              <a:cxnLst/>
              <a:rect r="r" b="b" t="t" l="l"/>
              <a:pathLst>
                <a:path h="637490" w="908225">
                  <a:moveTo>
                    <a:pt x="29013" y="0"/>
                  </a:moveTo>
                  <a:lnTo>
                    <a:pt x="879212" y="0"/>
                  </a:lnTo>
                  <a:cubicBezTo>
                    <a:pt x="886906" y="0"/>
                    <a:pt x="894286" y="3057"/>
                    <a:pt x="899727" y="8498"/>
                  </a:cubicBezTo>
                  <a:cubicBezTo>
                    <a:pt x="905168" y="13939"/>
                    <a:pt x="908225" y="21318"/>
                    <a:pt x="908225" y="29013"/>
                  </a:cubicBezTo>
                  <a:lnTo>
                    <a:pt x="908225" y="608477"/>
                  </a:lnTo>
                  <a:cubicBezTo>
                    <a:pt x="908225" y="624501"/>
                    <a:pt x="895235" y="637490"/>
                    <a:pt x="879212" y="637490"/>
                  </a:cubicBezTo>
                  <a:lnTo>
                    <a:pt x="29013" y="637490"/>
                  </a:lnTo>
                  <a:cubicBezTo>
                    <a:pt x="21318" y="637490"/>
                    <a:pt x="13939" y="634434"/>
                    <a:pt x="8498" y="628993"/>
                  </a:cubicBezTo>
                  <a:cubicBezTo>
                    <a:pt x="3057" y="623552"/>
                    <a:pt x="0" y="616172"/>
                    <a:pt x="0" y="608477"/>
                  </a:cubicBezTo>
                  <a:lnTo>
                    <a:pt x="0" y="29013"/>
                  </a:lnTo>
                  <a:cubicBezTo>
                    <a:pt x="0" y="12990"/>
                    <a:pt x="12990" y="0"/>
                    <a:pt x="2901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686" r="0" b="-3686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12265693" y="1143978"/>
            <a:ext cx="4525170" cy="7817786"/>
            <a:chOff x="0" y="0"/>
            <a:chExt cx="1050804" cy="181539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050804" cy="1815392"/>
            </a:xfrm>
            <a:custGeom>
              <a:avLst/>
              <a:gdLst/>
              <a:ahLst/>
              <a:cxnLst/>
              <a:rect r="r" b="b" t="t" l="l"/>
              <a:pathLst>
                <a:path h="1815392" w="1050804">
                  <a:moveTo>
                    <a:pt x="39350" y="0"/>
                  </a:moveTo>
                  <a:lnTo>
                    <a:pt x="1011454" y="0"/>
                  </a:lnTo>
                  <a:cubicBezTo>
                    <a:pt x="1021890" y="0"/>
                    <a:pt x="1031899" y="4146"/>
                    <a:pt x="1039278" y="11525"/>
                  </a:cubicBezTo>
                  <a:cubicBezTo>
                    <a:pt x="1046658" y="18905"/>
                    <a:pt x="1050804" y="28914"/>
                    <a:pt x="1050804" y="39350"/>
                  </a:cubicBezTo>
                  <a:lnTo>
                    <a:pt x="1050804" y="1776043"/>
                  </a:lnTo>
                  <a:cubicBezTo>
                    <a:pt x="1050804" y="1797775"/>
                    <a:pt x="1033186" y="1815392"/>
                    <a:pt x="1011454" y="1815392"/>
                  </a:cubicBezTo>
                  <a:lnTo>
                    <a:pt x="39350" y="1815392"/>
                  </a:lnTo>
                  <a:cubicBezTo>
                    <a:pt x="28914" y="1815392"/>
                    <a:pt x="18905" y="1811247"/>
                    <a:pt x="11525" y="1803867"/>
                  </a:cubicBezTo>
                  <a:cubicBezTo>
                    <a:pt x="4146" y="1796488"/>
                    <a:pt x="0" y="1786479"/>
                    <a:pt x="0" y="1776043"/>
                  </a:cubicBezTo>
                  <a:lnTo>
                    <a:pt x="0" y="39350"/>
                  </a:lnTo>
                  <a:cubicBezTo>
                    <a:pt x="0" y="28914"/>
                    <a:pt x="4146" y="18905"/>
                    <a:pt x="11525" y="11525"/>
                  </a:cubicBezTo>
                  <a:cubicBezTo>
                    <a:pt x="18905" y="4146"/>
                    <a:pt x="28914" y="0"/>
                    <a:pt x="39350" y="0"/>
                  </a:cubicBezTo>
                  <a:close/>
                </a:path>
              </a:pathLst>
            </a:custGeom>
            <a:blipFill>
              <a:blip r:embed="rId5"/>
              <a:stretch>
                <a:fillRect l="-240" t="0" r="-240" b="0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2622476" y="191015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개발 진행 기록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416265" y="3778116"/>
            <a:ext cx="8849428" cy="1081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7"/>
              </a:lnSpc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GITHUB 와 NOTION을 사용하여 개발 상황을 문서화 관리</a:t>
            </a:r>
          </a:p>
          <a:p>
            <a:pPr algn="just" marL="0" indent="0" lvl="0">
              <a:lnSpc>
                <a:spcPts val="4367"/>
              </a:lnSpc>
              <a:spcBef>
                <a:spcPct val="0"/>
              </a:spcBef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5642745"/>
            <a:ext cx="4775129" cy="2830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3"/>
              </a:lnSpc>
            </a:pPr>
            <a:r>
              <a:rPr lang="en-US" sz="2887">
                <a:solidFill>
                  <a:srgbClr val="40352D"/>
                </a:solidFill>
                <a:latin typeface="210 디딤고딕 Bold"/>
                <a:ea typeface="210 디딤고딕 Bold"/>
              </a:rPr>
              <a:t>5월 이후 매 주 30시간 이상 오프라인 개발 진행</a:t>
            </a:r>
          </a:p>
          <a:p>
            <a:pPr algn="ctr">
              <a:lnSpc>
                <a:spcPts val="4503"/>
              </a:lnSpc>
            </a:pPr>
          </a:p>
          <a:p>
            <a:pPr algn="ctr" marL="0" indent="0" lvl="0">
              <a:lnSpc>
                <a:spcPts val="4503"/>
              </a:lnSpc>
              <a:spcBef>
                <a:spcPct val="0"/>
              </a:spcBef>
            </a:pPr>
            <a:r>
              <a:rPr lang="en-US" sz="2887">
                <a:solidFill>
                  <a:srgbClr val="40352D"/>
                </a:solidFill>
                <a:latin typeface="210 디딤고딕 Bold"/>
                <a:ea typeface="210 디딤고딕 Bold"/>
              </a:rPr>
              <a:t>-&gt; 각 인원당 총 200시간 이상 투입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3320986" y="4540758"/>
            <a:ext cx="11646028" cy="1158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000">
                <a:solidFill>
                  <a:srgbClr val="40352D"/>
                </a:solidFill>
                <a:ea typeface="210 디딤고딕 Bold"/>
              </a:rPr>
              <a:t>사용자의 발음을 분석하여 한국인 발음과의 유사도를 안내해주는 시스템 </a:t>
            </a:r>
          </a:p>
          <a:p>
            <a:pPr algn="ctr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3000">
                <a:solidFill>
                  <a:srgbClr val="40352D"/>
                </a:solidFill>
                <a:ea typeface="210 디딤고딕 Bold"/>
              </a:rPr>
              <a:t>이를 통하여 말하기 능력 증진에 도움을 주는 것을 목표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622476" y="1910150"/>
            <a:ext cx="7399557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제품 개요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622476" y="1910150"/>
            <a:ext cx="1270822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동작 설명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966710" y="3936826"/>
            <a:ext cx="3423139" cy="4193812"/>
            <a:chOff x="0" y="0"/>
            <a:chExt cx="1027981" cy="1259417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27981" cy="1259417"/>
            </a:xfrm>
            <a:custGeom>
              <a:avLst/>
              <a:gdLst/>
              <a:ahLst/>
              <a:cxnLst/>
              <a:rect r="r" b="b" t="t" l="l"/>
              <a:pathLst>
                <a:path h="1259417" w="1027981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5610524" y="3936826"/>
            <a:ext cx="3423139" cy="4193812"/>
            <a:chOff x="0" y="0"/>
            <a:chExt cx="1027981" cy="1259417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1027981" cy="1259417"/>
            </a:xfrm>
            <a:custGeom>
              <a:avLst/>
              <a:gdLst/>
              <a:ahLst/>
              <a:cxnLst/>
              <a:rect r="r" b="b" t="t" l="l"/>
              <a:pathLst>
                <a:path h="1259417" w="1027981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254337" y="3936826"/>
            <a:ext cx="3423139" cy="4193812"/>
            <a:chOff x="0" y="0"/>
            <a:chExt cx="1027981" cy="1259417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027981" cy="1259417"/>
            </a:xfrm>
            <a:custGeom>
              <a:avLst/>
              <a:gdLst/>
              <a:ahLst/>
              <a:cxnLst/>
              <a:rect r="r" b="b" t="t" l="l"/>
              <a:pathLst>
                <a:path h="1259417" w="1027981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898151" y="3936826"/>
            <a:ext cx="3423139" cy="4193812"/>
            <a:chOff x="0" y="0"/>
            <a:chExt cx="1027981" cy="125941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027981" cy="1259417"/>
            </a:xfrm>
            <a:custGeom>
              <a:avLst/>
              <a:gdLst/>
              <a:ahLst/>
              <a:cxnLst/>
              <a:rect r="r" b="b" t="t" l="l"/>
              <a:pathLst>
                <a:path h="1259417" w="1027981">
                  <a:moveTo>
                    <a:pt x="70111" y="0"/>
                  </a:moveTo>
                  <a:lnTo>
                    <a:pt x="957870" y="0"/>
                  </a:lnTo>
                  <a:cubicBezTo>
                    <a:pt x="996591" y="0"/>
                    <a:pt x="1027981" y="31390"/>
                    <a:pt x="1027981" y="70111"/>
                  </a:cubicBezTo>
                  <a:lnTo>
                    <a:pt x="1027981" y="1189306"/>
                  </a:lnTo>
                  <a:cubicBezTo>
                    <a:pt x="1027981" y="1228027"/>
                    <a:pt x="996591" y="1259417"/>
                    <a:pt x="957870" y="1259417"/>
                  </a:cubicBezTo>
                  <a:lnTo>
                    <a:pt x="70111" y="1259417"/>
                  </a:lnTo>
                  <a:cubicBezTo>
                    <a:pt x="51516" y="1259417"/>
                    <a:pt x="33683" y="1252030"/>
                    <a:pt x="20535" y="1238882"/>
                  </a:cubicBezTo>
                  <a:cubicBezTo>
                    <a:pt x="7387" y="1225733"/>
                    <a:pt x="0" y="1207900"/>
                    <a:pt x="0" y="1189306"/>
                  </a:cubicBezTo>
                  <a:lnTo>
                    <a:pt x="0" y="70111"/>
                  </a:lnTo>
                  <a:cubicBezTo>
                    <a:pt x="0" y="31390"/>
                    <a:pt x="31390" y="0"/>
                    <a:pt x="70111" y="0"/>
                  </a:cubicBezTo>
                  <a:close/>
                </a:path>
              </a:pathLst>
            </a:custGeom>
            <a:solidFill>
              <a:srgbClr val="C9DFDD"/>
            </a:solidFill>
            <a:ln w="19050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0" y="-19050"/>
              <a:ext cx="1027981" cy="12784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43" id="43"/>
          <p:cNvSpPr/>
          <p:nvPr/>
        </p:nvSpPr>
        <p:spPr>
          <a:xfrm>
            <a:off x="1966710" y="5286375"/>
            <a:ext cx="14354580" cy="0"/>
          </a:xfrm>
          <a:prstGeom prst="line">
            <a:avLst/>
          </a:prstGeom>
          <a:ln cap="flat" w="19050">
            <a:solidFill>
              <a:srgbClr val="40352D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4" id="44"/>
          <p:cNvGrpSpPr/>
          <p:nvPr/>
        </p:nvGrpSpPr>
        <p:grpSpPr>
          <a:xfrm rot="0">
            <a:off x="3594955" y="5203050"/>
            <a:ext cx="166650" cy="166650"/>
            <a:chOff x="0" y="0"/>
            <a:chExt cx="8128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7238768" y="5203050"/>
            <a:ext cx="166650" cy="166650"/>
            <a:chOff x="0" y="0"/>
            <a:chExt cx="8128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882582" y="5203050"/>
            <a:ext cx="166650" cy="166650"/>
            <a:chOff x="0" y="0"/>
            <a:chExt cx="8128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4526395" y="5203050"/>
            <a:ext cx="166650" cy="166650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0352D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4"/>
                </a:lnSpc>
              </a:pPr>
            </a:p>
          </p:txBody>
        </p:sp>
      </p:grpSp>
      <p:sp>
        <p:nvSpPr>
          <p:cNvPr name="TextBox 56" id="56"/>
          <p:cNvSpPr txBox="true"/>
          <p:nvPr/>
        </p:nvSpPr>
        <p:spPr>
          <a:xfrm rot="0">
            <a:off x="2195845" y="4196020"/>
            <a:ext cx="2964870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</a:rPr>
              <a:t>START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3127286" y="4196020"/>
            <a:ext cx="2964870" cy="60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3300">
                <a:solidFill>
                  <a:srgbClr val="40352D"/>
                </a:solidFill>
                <a:latin typeface="Tlab 라곰 Bold"/>
              </a:rPr>
              <a:t>FINISH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2294593" y="5750700"/>
            <a:ext cx="2767373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성별 선택 및 소음측정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5938407" y="5750700"/>
            <a:ext cx="2767373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주변 소음 안내 및 녹음 시작 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9582221" y="5750700"/>
            <a:ext cx="276737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latin typeface="210 디딤고딕 Bold"/>
                <a:ea typeface="210 디딤고딕 Bold"/>
              </a:rPr>
              <a:t> 발음 유사도 분석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309359" y="5750700"/>
            <a:ext cx="2767373" cy="52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40352D"/>
                </a:solidFill>
                <a:ea typeface="210 디딤고딕 Bold"/>
              </a:rPr>
              <a:t>유사도 결과 안내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771874" y="3718336"/>
            <a:ext cx="7372126" cy="3886568"/>
            <a:chOff x="0" y="0"/>
            <a:chExt cx="908225" cy="47881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154" y="0"/>
                  </a:moveTo>
                  <a:lnTo>
                    <a:pt x="884071" y="0"/>
                  </a:lnTo>
                  <a:cubicBezTo>
                    <a:pt x="890477" y="0"/>
                    <a:pt x="896620" y="2545"/>
                    <a:pt x="901150" y="7074"/>
                  </a:cubicBezTo>
                  <a:cubicBezTo>
                    <a:pt x="905680" y="11604"/>
                    <a:pt x="908225" y="17748"/>
                    <a:pt x="908225" y="24154"/>
                  </a:cubicBezTo>
                  <a:lnTo>
                    <a:pt x="908225" y="454660"/>
                  </a:lnTo>
                  <a:cubicBezTo>
                    <a:pt x="908225" y="461066"/>
                    <a:pt x="905680" y="467210"/>
                    <a:pt x="901150" y="471740"/>
                  </a:cubicBezTo>
                  <a:cubicBezTo>
                    <a:pt x="896620" y="476269"/>
                    <a:pt x="890477" y="478814"/>
                    <a:pt x="884071" y="478814"/>
                  </a:cubicBezTo>
                  <a:lnTo>
                    <a:pt x="24154" y="478814"/>
                  </a:lnTo>
                  <a:cubicBezTo>
                    <a:pt x="10814" y="478814"/>
                    <a:pt x="0" y="468000"/>
                    <a:pt x="0" y="454660"/>
                  </a:cubicBezTo>
                  <a:lnTo>
                    <a:pt x="0" y="24154"/>
                  </a:lnTo>
                  <a:cubicBezTo>
                    <a:pt x="0" y="17748"/>
                    <a:pt x="2545" y="11604"/>
                    <a:pt x="7074" y="7074"/>
                  </a:cubicBezTo>
                  <a:cubicBezTo>
                    <a:pt x="11604" y="2545"/>
                    <a:pt x="17748" y="0"/>
                    <a:pt x="2415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6642" r="0" b="-6642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2" id="32"/>
          <p:cNvGrpSpPr/>
          <p:nvPr/>
        </p:nvGrpSpPr>
        <p:grpSpPr>
          <a:xfrm rot="0">
            <a:off x="9416436" y="3718336"/>
            <a:ext cx="7372126" cy="3886568"/>
            <a:chOff x="0" y="0"/>
            <a:chExt cx="908225" cy="47881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154" y="0"/>
                  </a:moveTo>
                  <a:lnTo>
                    <a:pt x="884071" y="0"/>
                  </a:lnTo>
                  <a:cubicBezTo>
                    <a:pt x="890477" y="0"/>
                    <a:pt x="896620" y="2545"/>
                    <a:pt x="901150" y="7074"/>
                  </a:cubicBezTo>
                  <a:cubicBezTo>
                    <a:pt x="905680" y="11604"/>
                    <a:pt x="908225" y="17748"/>
                    <a:pt x="908225" y="24154"/>
                  </a:cubicBezTo>
                  <a:lnTo>
                    <a:pt x="908225" y="454660"/>
                  </a:lnTo>
                  <a:cubicBezTo>
                    <a:pt x="908225" y="461066"/>
                    <a:pt x="905680" y="467210"/>
                    <a:pt x="901150" y="471740"/>
                  </a:cubicBezTo>
                  <a:cubicBezTo>
                    <a:pt x="896620" y="476269"/>
                    <a:pt x="890477" y="478814"/>
                    <a:pt x="884071" y="478814"/>
                  </a:cubicBezTo>
                  <a:lnTo>
                    <a:pt x="24154" y="478814"/>
                  </a:lnTo>
                  <a:cubicBezTo>
                    <a:pt x="10814" y="478814"/>
                    <a:pt x="0" y="468000"/>
                    <a:pt x="0" y="454660"/>
                  </a:cubicBezTo>
                  <a:lnTo>
                    <a:pt x="0" y="24154"/>
                  </a:lnTo>
                  <a:cubicBezTo>
                    <a:pt x="0" y="17748"/>
                    <a:pt x="2545" y="11604"/>
                    <a:pt x="7074" y="7074"/>
                  </a:cubicBezTo>
                  <a:cubicBezTo>
                    <a:pt x="11604" y="2545"/>
                    <a:pt x="17748" y="0"/>
                    <a:pt x="2415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785" r="0" b="-6785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sp>
        <p:nvSpPr>
          <p:cNvPr name="TextBox 34" id="34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latin typeface="Tlab 라곰 Bold"/>
                <a:ea typeface="Tlab 라곰 Bold"/>
              </a:rPr>
              <a:t>성별 선택 &amp; 소음 측정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2168620" y="1508536"/>
            <a:ext cx="139507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주변 소음 안내 및 녹음 시작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771874" y="3718336"/>
            <a:ext cx="7372126" cy="3886568"/>
            <a:chOff x="0" y="0"/>
            <a:chExt cx="908225" cy="47881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154" y="0"/>
                  </a:moveTo>
                  <a:lnTo>
                    <a:pt x="884071" y="0"/>
                  </a:lnTo>
                  <a:cubicBezTo>
                    <a:pt x="890477" y="0"/>
                    <a:pt x="896620" y="2545"/>
                    <a:pt x="901150" y="7074"/>
                  </a:cubicBezTo>
                  <a:cubicBezTo>
                    <a:pt x="905680" y="11604"/>
                    <a:pt x="908225" y="17748"/>
                    <a:pt x="908225" y="24154"/>
                  </a:cubicBezTo>
                  <a:lnTo>
                    <a:pt x="908225" y="454660"/>
                  </a:lnTo>
                  <a:cubicBezTo>
                    <a:pt x="908225" y="461066"/>
                    <a:pt x="905680" y="467210"/>
                    <a:pt x="901150" y="471740"/>
                  </a:cubicBezTo>
                  <a:cubicBezTo>
                    <a:pt x="896620" y="476269"/>
                    <a:pt x="890477" y="478814"/>
                    <a:pt x="884071" y="478814"/>
                  </a:cubicBezTo>
                  <a:lnTo>
                    <a:pt x="24154" y="478814"/>
                  </a:lnTo>
                  <a:cubicBezTo>
                    <a:pt x="10814" y="478814"/>
                    <a:pt x="0" y="468000"/>
                    <a:pt x="0" y="454660"/>
                  </a:cubicBezTo>
                  <a:lnTo>
                    <a:pt x="0" y="24154"/>
                  </a:lnTo>
                  <a:cubicBezTo>
                    <a:pt x="0" y="17748"/>
                    <a:pt x="2545" y="11604"/>
                    <a:pt x="7074" y="7074"/>
                  </a:cubicBezTo>
                  <a:cubicBezTo>
                    <a:pt x="11604" y="2545"/>
                    <a:pt x="17748" y="0"/>
                    <a:pt x="2415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766" r="0" b="-7766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535615" y="3718336"/>
            <a:ext cx="7372126" cy="3886568"/>
            <a:chOff x="0" y="0"/>
            <a:chExt cx="908225" cy="47881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154" y="0"/>
                  </a:moveTo>
                  <a:lnTo>
                    <a:pt x="884071" y="0"/>
                  </a:lnTo>
                  <a:cubicBezTo>
                    <a:pt x="890477" y="0"/>
                    <a:pt x="896620" y="2545"/>
                    <a:pt x="901150" y="7074"/>
                  </a:cubicBezTo>
                  <a:cubicBezTo>
                    <a:pt x="905680" y="11604"/>
                    <a:pt x="908225" y="17748"/>
                    <a:pt x="908225" y="24154"/>
                  </a:cubicBezTo>
                  <a:lnTo>
                    <a:pt x="908225" y="454660"/>
                  </a:lnTo>
                  <a:cubicBezTo>
                    <a:pt x="908225" y="461066"/>
                    <a:pt x="905680" y="467210"/>
                    <a:pt x="901150" y="471740"/>
                  </a:cubicBezTo>
                  <a:cubicBezTo>
                    <a:pt x="896620" y="476269"/>
                    <a:pt x="890477" y="478814"/>
                    <a:pt x="884071" y="478814"/>
                  </a:cubicBezTo>
                  <a:lnTo>
                    <a:pt x="24154" y="478814"/>
                  </a:lnTo>
                  <a:cubicBezTo>
                    <a:pt x="10814" y="478814"/>
                    <a:pt x="0" y="468000"/>
                    <a:pt x="0" y="454660"/>
                  </a:cubicBezTo>
                  <a:lnTo>
                    <a:pt x="0" y="24154"/>
                  </a:lnTo>
                  <a:cubicBezTo>
                    <a:pt x="0" y="17748"/>
                    <a:pt x="2545" y="11604"/>
                    <a:pt x="7074" y="7074"/>
                  </a:cubicBezTo>
                  <a:cubicBezTo>
                    <a:pt x="11604" y="2545"/>
                    <a:pt x="17748" y="0"/>
                    <a:pt x="24154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6184" r="0" b="-6184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4895" y="-986755"/>
            <a:ext cx="18397789" cy="12260510"/>
            <a:chOff x="0" y="0"/>
            <a:chExt cx="24530386" cy="163473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817318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634637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086593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2259779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0432966" y="0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17318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4637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4086593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2259779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0432966" y="4076253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17318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634637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4086593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2259779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0432966" y="815250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20"/>
                  </a:lnTo>
                  <a:lnTo>
                    <a:pt x="0" y="40974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817318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1634637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4086593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2259779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20432966" y="12249927"/>
              <a:ext cx="4097420" cy="4097420"/>
            </a:xfrm>
            <a:custGeom>
              <a:avLst/>
              <a:gdLst/>
              <a:ahLst/>
              <a:cxnLst/>
              <a:rect r="r" b="b" t="t" l="l"/>
              <a:pathLst>
                <a:path h="4097420" w="4097420">
                  <a:moveTo>
                    <a:pt x="0" y="0"/>
                  </a:moveTo>
                  <a:lnTo>
                    <a:pt x="4097420" y="0"/>
                  </a:lnTo>
                  <a:lnTo>
                    <a:pt x="4097420" y="4097419"/>
                  </a:lnTo>
                  <a:lnTo>
                    <a:pt x="0" y="40974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1028700" y="936185"/>
            <a:ext cx="16230600" cy="8414630"/>
            <a:chOff x="0" y="0"/>
            <a:chExt cx="7599513" cy="3939909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599513" cy="3939909"/>
            </a:xfrm>
            <a:custGeom>
              <a:avLst/>
              <a:gdLst/>
              <a:ahLst/>
              <a:cxnLst/>
              <a:rect r="r" b="b" t="t" l="l"/>
              <a:pathLst>
                <a:path h="3939909" w="7599513">
                  <a:moveTo>
                    <a:pt x="13833" y="0"/>
                  </a:moveTo>
                  <a:lnTo>
                    <a:pt x="7585680" y="0"/>
                  </a:lnTo>
                  <a:cubicBezTo>
                    <a:pt x="7593319" y="0"/>
                    <a:pt x="7599513" y="6193"/>
                    <a:pt x="7599513" y="13833"/>
                  </a:cubicBezTo>
                  <a:lnTo>
                    <a:pt x="7599513" y="3926076"/>
                  </a:lnTo>
                  <a:cubicBezTo>
                    <a:pt x="7599513" y="3933716"/>
                    <a:pt x="7593319" y="3939909"/>
                    <a:pt x="7585680" y="3939909"/>
                  </a:cubicBezTo>
                  <a:lnTo>
                    <a:pt x="13833" y="3939909"/>
                  </a:lnTo>
                  <a:cubicBezTo>
                    <a:pt x="6193" y="3939909"/>
                    <a:pt x="0" y="3933716"/>
                    <a:pt x="0" y="3926076"/>
                  </a:cubicBezTo>
                  <a:lnTo>
                    <a:pt x="0" y="13833"/>
                  </a:lnTo>
                  <a:cubicBezTo>
                    <a:pt x="0" y="6193"/>
                    <a:pt x="6193" y="0"/>
                    <a:pt x="13833" y="0"/>
                  </a:cubicBezTo>
                  <a:close/>
                </a:path>
              </a:pathLst>
            </a:custGeom>
            <a:solidFill>
              <a:srgbClr val="FDF7F2"/>
            </a:solidFill>
            <a:ln w="28575" cap="rnd">
              <a:solidFill>
                <a:srgbClr val="40352D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19050"/>
              <a:ext cx="7599513" cy="3958959"/>
            </a:xfrm>
            <a:prstGeom prst="rect">
              <a:avLst/>
            </a:prstGeom>
          </p:spPr>
          <p:txBody>
            <a:bodyPr anchor="ctr" rtlCol="false" tIns="28575" lIns="28575" bIns="28575" rIns="28575"/>
            <a:lstStyle/>
            <a:p>
              <a:pPr algn="ctr" marL="0" indent="0" lvl="0">
                <a:lnSpc>
                  <a:spcPts val="1496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598660" y="1508536"/>
            <a:ext cx="1509068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4"/>
              </a:lnSpc>
            </a:pPr>
            <a:r>
              <a:rPr lang="en-US" sz="8845">
                <a:solidFill>
                  <a:srgbClr val="40352D"/>
                </a:solidFill>
                <a:ea typeface="Tlab 라곰 Bold"/>
              </a:rPr>
              <a:t>발음 유사도 분석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457937" y="3770291"/>
            <a:ext cx="7372126" cy="3886568"/>
            <a:chOff x="0" y="0"/>
            <a:chExt cx="908225" cy="47881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908225" cy="478814"/>
            </a:xfrm>
            <a:custGeom>
              <a:avLst/>
              <a:gdLst/>
              <a:ahLst/>
              <a:cxnLst/>
              <a:rect r="r" b="b" t="t" l="l"/>
              <a:pathLst>
                <a:path h="478814" w="908225">
                  <a:moveTo>
                    <a:pt x="24154" y="0"/>
                  </a:moveTo>
                  <a:lnTo>
                    <a:pt x="884071" y="0"/>
                  </a:lnTo>
                  <a:cubicBezTo>
                    <a:pt x="890477" y="0"/>
                    <a:pt x="896620" y="2545"/>
                    <a:pt x="901150" y="7074"/>
                  </a:cubicBezTo>
                  <a:cubicBezTo>
                    <a:pt x="905680" y="11604"/>
                    <a:pt x="908225" y="17748"/>
                    <a:pt x="908225" y="24154"/>
                  </a:cubicBezTo>
                  <a:lnTo>
                    <a:pt x="908225" y="454660"/>
                  </a:lnTo>
                  <a:cubicBezTo>
                    <a:pt x="908225" y="461066"/>
                    <a:pt x="905680" y="467210"/>
                    <a:pt x="901150" y="471740"/>
                  </a:cubicBezTo>
                  <a:cubicBezTo>
                    <a:pt x="896620" y="476269"/>
                    <a:pt x="890477" y="478814"/>
                    <a:pt x="884071" y="478814"/>
                  </a:cubicBezTo>
                  <a:lnTo>
                    <a:pt x="24154" y="478814"/>
                  </a:lnTo>
                  <a:cubicBezTo>
                    <a:pt x="10814" y="478814"/>
                    <a:pt x="0" y="468000"/>
                    <a:pt x="0" y="454660"/>
                  </a:cubicBezTo>
                  <a:lnTo>
                    <a:pt x="0" y="24154"/>
                  </a:lnTo>
                  <a:cubicBezTo>
                    <a:pt x="0" y="17748"/>
                    <a:pt x="2545" y="11604"/>
                    <a:pt x="7074" y="7074"/>
                  </a:cubicBezTo>
                  <a:cubicBezTo>
                    <a:pt x="11604" y="2545"/>
                    <a:pt x="17748" y="0"/>
                    <a:pt x="24154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671" r="0" b="-7672"/>
              </a:stretch>
            </a:blipFill>
            <a:ln w="19050" cap="rnd">
              <a:solidFill>
                <a:srgbClr val="40352D"/>
              </a:solidFill>
              <a:prstDash val="solid"/>
              <a:round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DAGHsrOOWT8</dc:identifier>
  <dcterms:modified xsi:type="dcterms:W3CDTF">2011-08-01T06:04:30Z</dcterms:modified>
  <cp:revision>1</cp:revision>
  <dc:title>2024 캡스턴 디자인</dc:title>
</cp:coreProperties>
</file>